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15"/>
  </p:notesMasterIdLst>
  <p:handoutMasterIdLst>
    <p:handoutMasterId r:id="rId16"/>
  </p:handoutMasterIdLst>
  <p:sldIdLst>
    <p:sldId id="259" r:id="rId5"/>
    <p:sldId id="278" r:id="rId6"/>
    <p:sldId id="265" r:id="rId7"/>
    <p:sldId id="281" r:id="rId8"/>
    <p:sldId id="267" r:id="rId9"/>
    <p:sldId id="270" r:id="rId10"/>
    <p:sldId id="282" r:id="rId11"/>
    <p:sldId id="283" r:id="rId12"/>
    <p:sldId id="280" r:id="rId13"/>
    <p:sldId id="27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B45E"/>
    <a:srgbClr val="181A30"/>
    <a:srgbClr val="393F4F"/>
    <a:srgbClr val="EACB58"/>
    <a:srgbClr val="FF4800"/>
    <a:srgbClr val="65C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6357" autoAdjust="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DD399E-77DE-42FE-9829-90E1645FAE99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A5E05B7-463F-4806-B612-9548854CC37D}">
      <dgm:prSet phldrT="[Szöveg]"/>
      <dgm:spPr/>
      <dgm:t>
        <a:bodyPr/>
        <a:lstStyle/>
        <a:p>
          <a:r>
            <a:rPr lang="hu-HU" dirty="0">
              <a:latin typeface="Garamond" panose="02020404030301010803" pitchFamily="18" charset="0"/>
            </a:rPr>
            <a:t>TÁRSADALMI IGÉNYEKET és elvárásokat figyelembe vevő minőségbiztosítás</a:t>
          </a:r>
        </a:p>
      </dgm:t>
    </dgm:pt>
    <dgm:pt modelId="{C49F6E1D-A2DE-4294-A6E0-76FA6FC5D295}" type="parTrans" cxnId="{1FAD4A61-52F2-4D9D-AB87-481E484B2088}">
      <dgm:prSet/>
      <dgm:spPr/>
      <dgm:t>
        <a:bodyPr/>
        <a:lstStyle/>
        <a:p>
          <a:endParaRPr lang="hu-HU"/>
        </a:p>
      </dgm:t>
    </dgm:pt>
    <dgm:pt modelId="{3AC23B86-6A47-4FDC-9B7C-76DBDDFABF43}" type="sibTrans" cxnId="{1FAD4A61-52F2-4D9D-AB87-481E484B2088}">
      <dgm:prSet/>
      <dgm:spPr/>
      <dgm:t>
        <a:bodyPr/>
        <a:lstStyle/>
        <a:p>
          <a:endParaRPr lang="hu-HU"/>
        </a:p>
      </dgm:t>
    </dgm:pt>
    <dgm:pt modelId="{9C973A0A-ABA5-468F-8538-52E87492218B}">
      <dgm:prSet phldrT="[Szöveg]"/>
      <dgm:spPr/>
      <dgm:t>
        <a:bodyPr/>
        <a:lstStyle/>
        <a:p>
          <a:endParaRPr lang="hu-HU"/>
        </a:p>
      </dgm:t>
    </dgm:pt>
    <dgm:pt modelId="{3414D5E1-1E8F-4244-BFE6-CF2286675282}" type="parTrans" cxnId="{C434ECB6-86EA-4498-8CD9-0A101E80A2A2}">
      <dgm:prSet/>
      <dgm:spPr/>
      <dgm:t>
        <a:bodyPr/>
        <a:lstStyle/>
        <a:p>
          <a:endParaRPr lang="hu-HU"/>
        </a:p>
      </dgm:t>
    </dgm:pt>
    <dgm:pt modelId="{17B31502-9EAE-4B83-9466-90669D921DE1}" type="sibTrans" cxnId="{C434ECB6-86EA-4498-8CD9-0A101E80A2A2}">
      <dgm:prSet/>
      <dgm:spPr/>
      <dgm:t>
        <a:bodyPr/>
        <a:lstStyle/>
        <a:p>
          <a:endParaRPr lang="hu-HU"/>
        </a:p>
      </dgm:t>
    </dgm:pt>
    <dgm:pt modelId="{7094C0DD-66A0-46F4-B76C-02CF3CA225BA}">
      <dgm:prSet phldrT="[Szöveg]" phldr="1"/>
      <dgm:spPr/>
      <dgm:t>
        <a:bodyPr/>
        <a:lstStyle/>
        <a:p>
          <a:endParaRPr lang="hu-HU"/>
        </a:p>
      </dgm:t>
    </dgm:pt>
    <dgm:pt modelId="{19C9AADD-2142-4B66-8EA6-6D5CDA2611C0}" type="parTrans" cxnId="{6EAE38C8-DFF3-441E-B725-376DD4744BE2}">
      <dgm:prSet/>
      <dgm:spPr/>
      <dgm:t>
        <a:bodyPr/>
        <a:lstStyle/>
        <a:p>
          <a:endParaRPr lang="hu-HU"/>
        </a:p>
      </dgm:t>
    </dgm:pt>
    <dgm:pt modelId="{CFAF6264-AAE8-4051-8BB7-4A47BF1C6A6B}" type="sibTrans" cxnId="{6EAE38C8-DFF3-441E-B725-376DD4744BE2}">
      <dgm:prSet/>
      <dgm:spPr/>
      <dgm:t>
        <a:bodyPr/>
        <a:lstStyle/>
        <a:p>
          <a:endParaRPr lang="hu-HU"/>
        </a:p>
      </dgm:t>
    </dgm:pt>
    <dgm:pt modelId="{20CB2FD3-86BC-40CC-ADF7-4E7C4CA8FEC5}">
      <dgm:prSet phldrT="[Szöveg]" phldr="1"/>
      <dgm:spPr/>
      <dgm:t>
        <a:bodyPr/>
        <a:lstStyle/>
        <a:p>
          <a:endParaRPr lang="hu-HU"/>
        </a:p>
      </dgm:t>
    </dgm:pt>
    <dgm:pt modelId="{21DA861C-362A-4C32-BCB2-A802E03A972C}" type="parTrans" cxnId="{AC0EBBFF-9BDE-4EF8-A666-ADA176930353}">
      <dgm:prSet/>
      <dgm:spPr/>
      <dgm:t>
        <a:bodyPr/>
        <a:lstStyle/>
        <a:p>
          <a:endParaRPr lang="hu-HU"/>
        </a:p>
      </dgm:t>
    </dgm:pt>
    <dgm:pt modelId="{878A2770-626F-4C3F-AD0C-8E9B60E74C48}" type="sibTrans" cxnId="{AC0EBBFF-9BDE-4EF8-A666-ADA176930353}">
      <dgm:prSet/>
      <dgm:spPr/>
      <dgm:t>
        <a:bodyPr/>
        <a:lstStyle/>
        <a:p>
          <a:endParaRPr lang="hu-HU"/>
        </a:p>
      </dgm:t>
    </dgm:pt>
    <dgm:pt modelId="{7C2B0496-179A-48BC-AAB1-6C0E457E8028}">
      <dgm:prSet/>
      <dgm:spPr/>
      <dgm:t>
        <a:bodyPr/>
        <a:lstStyle/>
        <a:p>
          <a:r>
            <a:rPr lang="hu-HU" dirty="0">
              <a:latin typeface="Garamond" panose="02020404030301010803" pitchFamily="18" charset="0"/>
            </a:rPr>
            <a:t>Felsőoktatási rendszerek, intézmények, hallgatók, képzési programok sokszínűségére REAGÁLÓ minőségbiztosítás</a:t>
          </a:r>
        </a:p>
      </dgm:t>
    </dgm:pt>
    <dgm:pt modelId="{F6D5F643-EAB4-41D0-A15D-C447382E3CDF}" type="parTrans" cxnId="{305C636C-7FB7-4CBA-9E1E-7C186DF286C6}">
      <dgm:prSet/>
      <dgm:spPr/>
      <dgm:t>
        <a:bodyPr/>
        <a:lstStyle/>
        <a:p>
          <a:endParaRPr lang="hu-HU"/>
        </a:p>
      </dgm:t>
    </dgm:pt>
    <dgm:pt modelId="{BE2F57C9-6722-460C-915A-776326B9864B}" type="sibTrans" cxnId="{305C636C-7FB7-4CBA-9E1E-7C186DF286C6}">
      <dgm:prSet/>
      <dgm:spPr/>
      <dgm:t>
        <a:bodyPr/>
        <a:lstStyle/>
        <a:p>
          <a:endParaRPr lang="hu-HU"/>
        </a:p>
      </dgm:t>
    </dgm:pt>
    <dgm:pt modelId="{0CB105C8-C5DC-4204-B499-FC7129D4ADAC}">
      <dgm:prSet/>
      <dgm:spPr>
        <a:solidFill>
          <a:srgbClr val="C00000"/>
        </a:solidFill>
      </dgm:spPr>
      <dgm:t>
        <a:bodyPr/>
        <a:lstStyle/>
        <a:p>
          <a:r>
            <a:rPr lang="hu-HU" dirty="0">
              <a:solidFill>
                <a:schemeClr val="bg2"/>
              </a:solidFill>
              <a:latin typeface="Garamond" panose="02020404030301010803" pitchFamily="18" charset="0"/>
            </a:rPr>
            <a:t>A MINŐSÉGKULTÚRA fejlődésének támogatása </a:t>
          </a:r>
        </a:p>
      </dgm:t>
    </dgm:pt>
    <dgm:pt modelId="{E0B2052E-87E1-44D2-B11B-B02FB7E51740}" type="parTrans" cxnId="{1A3D5D5A-C3EE-43EC-9805-015B4CE1F78F}">
      <dgm:prSet/>
      <dgm:spPr/>
      <dgm:t>
        <a:bodyPr/>
        <a:lstStyle/>
        <a:p>
          <a:endParaRPr lang="hu-HU"/>
        </a:p>
      </dgm:t>
    </dgm:pt>
    <dgm:pt modelId="{67AC2EF4-3808-441F-A0E3-204D0BE2F6C4}" type="sibTrans" cxnId="{1A3D5D5A-C3EE-43EC-9805-015B4CE1F78F}">
      <dgm:prSet/>
      <dgm:spPr/>
      <dgm:t>
        <a:bodyPr/>
        <a:lstStyle/>
        <a:p>
          <a:endParaRPr lang="hu-HU"/>
        </a:p>
      </dgm:t>
    </dgm:pt>
    <dgm:pt modelId="{C4649B0C-DA14-45B4-8CC1-61ADAFC98DD7}">
      <dgm:prSet/>
      <dgm:spPr>
        <a:solidFill>
          <a:srgbClr val="C00000"/>
        </a:solidFill>
      </dgm:spPr>
      <dgm:t>
        <a:bodyPr/>
        <a:lstStyle/>
        <a:p>
          <a:r>
            <a:rPr lang="hu-HU" dirty="0">
              <a:latin typeface="Garamond" panose="02020404030301010803" pitchFamily="18" charset="0"/>
            </a:rPr>
            <a:t>FOI FELELŐSSÉG </a:t>
          </a:r>
          <a:br>
            <a:rPr lang="hu-HU" dirty="0">
              <a:latin typeface="Garamond" panose="02020404030301010803" pitchFamily="18" charset="0"/>
            </a:rPr>
          </a:br>
          <a:r>
            <a:rPr lang="hu-HU" dirty="0">
              <a:latin typeface="Garamond" panose="02020404030301010803" pitchFamily="18" charset="0"/>
            </a:rPr>
            <a:t>a szolgáltatás minőségéért és annak biztosításáért</a:t>
          </a:r>
        </a:p>
      </dgm:t>
    </dgm:pt>
    <dgm:pt modelId="{E5771D42-6CB2-4112-8535-0DF4DADD14CD}" type="parTrans" cxnId="{6E72B23D-385B-474A-9298-0910489953B2}">
      <dgm:prSet/>
      <dgm:spPr/>
      <dgm:t>
        <a:bodyPr/>
        <a:lstStyle/>
        <a:p>
          <a:endParaRPr lang="hu-HU"/>
        </a:p>
      </dgm:t>
    </dgm:pt>
    <dgm:pt modelId="{CA4AD572-D252-4B20-A234-ED837E6FEE5C}" type="sibTrans" cxnId="{6E72B23D-385B-474A-9298-0910489953B2}">
      <dgm:prSet/>
      <dgm:spPr/>
      <dgm:t>
        <a:bodyPr/>
        <a:lstStyle/>
        <a:p>
          <a:endParaRPr lang="hu-HU"/>
        </a:p>
      </dgm:t>
    </dgm:pt>
    <dgm:pt modelId="{928BEA35-2ECE-4651-A5F8-A5C0650E1561}">
      <dgm:prSet phldrT="[Szöveg]"/>
      <dgm:spPr/>
      <dgm:t>
        <a:bodyPr/>
        <a:lstStyle/>
        <a:p>
          <a:endParaRPr lang="hu-HU" dirty="0"/>
        </a:p>
      </dgm:t>
    </dgm:pt>
    <dgm:pt modelId="{4B1F0660-4BE3-4CF1-8825-EA8ED7EC599C}" type="parTrans" cxnId="{A646E102-7734-4556-9C80-A969E177CC8E}">
      <dgm:prSet/>
      <dgm:spPr/>
      <dgm:t>
        <a:bodyPr/>
        <a:lstStyle/>
        <a:p>
          <a:endParaRPr lang="hu-HU"/>
        </a:p>
      </dgm:t>
    </dgm:pt>
    <dgm:pt modelId="{74016EC0-1286-4152-94AA-0490A6D98884}" type="sibTrans" cxnId="{A646E102-7734-4556-9C80-A969E177CC8E}">
      <dgm:prSet/>
      <dgm:spPr/>
      <dgm:t>
        <a:bodyPr/>
        <a:lstStyle/>
        <a:p>
          <a:endParaRPr lang="hu-HU"/>
        </a:p>
      </dgm:t>
    </dgm:pt>
    <dgm:pt modelId="{FD363C56-15C1-4EE1-B769-6AE5D2CD3CC4}" type="pres">
      <dgm:prSet presAssocID="{4DDD399E-77DE-42FE-9829-90E1645FAE99}" presName="matrix" presStyleCnt="0">
        <dgm:presLayoutVars>
          <dgm:chMax val="1"/>
          <dgm:dir/>
          <dgm:resizeHandles val="exact"/>
        </dgm:presLayoutVars>
      </dgm:prSet>
      <dgm:spPr/>
    </dgm:pt>
    <dgm:pt modelId="{BCD2FBE2-3BB3-4DD7-85C5-90BAE66E964F}" type="pres">
      <dgm:prSet presAssocID="{4DDD399E-77DE-42FE-9829-90E1645FAE99}" presName="diamond" presStyleLbl="bgShp" presStyleIdx="0" presStyleCnt="1" custLinFactNeighborY="176"/>
      <dgm:spPr>
        <a:solidFill>
          <a:schemeClr val="accent2">
            <a:lumMod val="60000"/>
            <a:lumOff val="40000"/>
          </a:schemeClr>
        </a:solidFill>
      </dgm:spPr>
    </dgm:pt>
    <dgm:pt modelId="{F4FBAC93-AC94-4935-991F-444E198BD72E}" type="pres">
      <dgm:prSet presAssocID="{4DDD399E-77DE-42FE-9829-90E1645FAE99}" presName="quad1" presStyleLbl="node1" presStyleIdx="0" presStyleCnt="4" custLinFactNeighborX="-86939" custLinFactNeighborY="-16827">
        <dgm:presLayoutVars>
          <dgm:chMax val="0"/>
          <dgm:chPref val="0"/>
          <dgm:bulletEnabled val="1"/>
        </dgm:presLayoutVars>
      </dgm:prSet>
      <dgm:spPr/>
    </dgm:pt>
    <dgm:pt modelId="{3844AEF6-2B1D-4A72-8550-DD7D1293FC42}" type="pres">
      <dgm:prSet presAssocID="{4DDD399E-77DE-42FE-9829-90E1645FAE99}" presName="quad2" presStyleLbl="node1" presStyleIdx="1" presStyleCnt="4" custLinFactY="32822" custLinFactNeighborX="84976" custLinFactNeighborY="100000">
        <dgm:presLayoutVars>
          <dgm:chMax val="0"/>
          <dgm:chPref val="0"/>
          <dgm:bulletEnabled val="1"/>
        </dgm:presLayoutVars>
      </dgm:prSet>
      <dgm:spPr/>
    </dgm:pt>
    <dgm:pt modelId="{395FF9B8-58DE-4BED-B656-230151FA095C}" type="pres">
      <dgm:prSet presAssocID="{4DDD399E-77DE-42FE-9829-90E1645FAE99}" presName="quad3" presStyleLbl="node1" presStyleIdx="2" presStyleCnt="4" custLinFactNeighborX="-84936" custLinFactNeighborY="25130">
        <dgm:presLayoutVars>
          <dgm:chMax val="0"/>
          <dgm:chPref val="0"/>
          <dgm:bulletEnabled val="1"/>
        </dgm:presLayoutVars>
      </dgm:prSet>
      <dgm:spPr/>
    </dgm:pt>
    <dgm:pt modelId="{F1F34791-08AF-4E32-8B41-D87DCF7AA4AE}" type="pres">
      <dgm:prSet presAssocID="{4DDD399E-77DE-42FE-9829-90E1645FAE99}" presName="quad4" presStyleLbl="node1" presStyleIdx="3" presStyleCnt="4" custLinFactY="-27684" custLinFactNeighborX="85837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A646E102-7734-4556-9C80-A969E177CC8E}" srcId="{4DDD399E-77DE-42FE-9829-90E1645FAE99}" destId="{928BEA35-2ECE-4651-A5F8-A5C0650E1561}" srcOrd="5" destOrd="0" parTransId="{4B1F0660-4BE3-4CF1-8825-EA8ED7EC599C}" sibTransId="{74016EC0-1286-4152-94AA-0490A6D98884}"/>
    <dgm:cxn modelId="{C952DF12-C2B5-4103-83EF-DC37884D2BE8}" type="presOf" srcId="{4DDD399E-77DE-42FE-9829-90E1645FAE99}" destId="{FD363C56-15C1-4EE1-B769-6AE5D2CD3CC4}" srcOrd="0" destOrd="0" presId="urn:microsoft.com/office/officeart/2005/8/layout/matrix3"/>
    <dgm:cxn modelId="{281D081D-518C-4333-8DA3-C01A6D91CFB6}" type="presOf" srcId="{0CB105C8-C5DC-4204-B499-FC7129D4ADAC}" destId="{3844AEF6-2B1D-4A72-8550-DD7D1293FC42}" srcOrd="0" destOrd="0" presId="urn:microsoft.com/office/officeart/2005/8/layout/matrix3"/>
    <dgm:cxn modelId="{6E72B23D-385B-474A-9298-0910489953B2}" srcId="{4DDD399E-77DE-42FE-9829-90E1645FAE99}" destId="{C4649B0C-DA14-45B4-8CC1-61ADAFC98DD7}" srcOrd="2" destOrd="0" parTransId="{E5771D42-6CB2-4112-8535-0DF4DADD14CD}" sibTransId="{CA4AD572-D252-4B20-A234-ED837E6FEE5C}"/>
    <dgm:cxn modelId="{1FAD4A61-52F2-4D9D-AB87-481E484B2088}" srcId="{4DDD399E-77DE-42FE-9829-90E1645FAE99}" destId="{2A5E05B7-463F-4806-B612-9548854CC37D}" srcOrd="0" destOrd="0" parTransId="{C49F6E1D-A2DE-4294-A6E0-76FA6FC5D295}" sibTransId="{3AC23B86-6A47-4FDC-9B7C-76DBDDFABF43}"/>
    <dgm:cxn modelId="{305C636C-7FB7-4CBA-9E1E-7C186DF286C6}" srcId="{4DDD399E-77DE-42FE-9829-90E1645FAE99}" destId="{7C2B0496-179A-48BC-AAB1-6C0E457E8028}" srcOrd="3" destOrd="0" parTransId="{F6D5F643-EAB4-41D0-A15D-C447382E3CDF}" sibTransId="{BE2F57C9-6722-460C-915A-776326B9864B}"/>
    <dgm:cxn modelId="{1A3D5D5A-C3EE-43EC-9805-015B4CE1F78F}" srcId="{4DDD399E-77DE-42FE-9829-90E1645FAE99}" destId="{0CB105C8-C5DC-4204-B499-FC7129D4ADAC}" srcOrd="1" destOrd="0" parTransId="{E0B2052E-87E1-44D2-B11B-B02FB7E51740}" sibTransId="{67AC2EF4-3808-441F-A0E3-204D0BE2F6C4}"/>
    <dgm:cxn modelId="{A0552F83-8538-461E-9350-37CAB7941443}" type="presOf" srcId="{C4649B0C-DA14-45B4-8CC1-61ADAFC98DD7}" destId="{395FF9B8-58DE-4BED-B656-230151FA095C}" srcOrd="0" destOrd="0" presId="urn:microsoft.com/office/officeart/2005/8/layout/matrix3"/>
    <dgm:cxn modelId="{276E3183-7FEA-4169-ACFB-567FD4034750}" type="presOf" srcId="{2A5E05B7-463F-4806-B612-9548854CC37D}" destId="{F4FBAC93-AC94-4935-991F-444E198BD72E}" srcOrd="0" destOrd="0" presId="urn:microsoft.com/office/officeart/2005/8/layout/matrix3"/>
    <dgm:cxn modelId="{C434ECB6-86EA-4498-8CD9-0A101E80A2A2}" srcId="{4DDD399E-77DE-42FE-9829-90E1645FAE99}" destId="{9C973A0A-ABA5-468F-8538-52E87492218B}" srcOrd="4" destOrd="0" parTransId="{3414D5E1-1E8F-4244-BFE6-CF2286675282}" sibTransId="{17B31502-9EAE-4B83-9466-90669D921DE1}"/>
    <dgm:cxn modelId="{6EAE38C8-DFF3-441E-B725-376DD4744BE2}" srcId="{4DDD399E-77DE-42FE-9829-90E1645FAE99}" destId="{7094C0DD-66A0-46F4-B76C-02CF3CA225BA}" srcOrd="6" destOrd="0" parTransId="{19C9AADD-2142-4B66-8EA6-6D5CDA2611C0}" sibTransId="{CFAF6264-AAE8-4051-8BB7-4A47BF1C6A6B}"/>
    <dgm:cxn modelId="{900BA4E7-6A94-4F45-99B1-C2E3A649D0B1}" type="presOf" srcId="{7C2B0496-179A-48BC-AAB1-6C0E457E8028}" destId="{F1F34791-08AF-4E32-8B41-D87DCF7AA4AE}" srcOrd="0" destOrd="0" presId="urn:microsoft.com/office/officeart/2005/8/layout/matrix3"/>
    <dgm:cxn modelId="{AC0EBBFF-9BDE-4EF8-A666-ADA176930353}" srcId="{4DDD399E-77DE-42FE-9829-90E1645FAE99}" destId="{20CB2FD3-86BC-40CC-ADF7-4E7C4CA8FEC5}" srcOrd="7" destOrd="0" parTransId="{21DA861C-362A-4C32-BCB2-A802E03A972C}" sibTransId="{878A2770-626F-4C3F-AD0C-8E9B60E74C48}"/>
    <dgm:cxn modelId="{B5920C5E-620A-40FC-ABEF-2C13010F28BD}" type="presParOf" srcId="{FD363C56-15C1-4EE1-B769-6AE5D2CD3CC4}" destId="{BCD2FBE2-3BB3-4DD7-85C5-90BAE66E964F}" srcOrd="0" destOrd="0" presId="urn:microsoft.com/office/officeart/2005/8/layout/matrix3"/>
    <dgm:cxn modelId="{A1BA535F-FD82-4560-B9EB-B6CB43644A65}" type="presParOf" srcId="{FD363C56-15C1-4EE1-B769-6AE5D2CD3CC4}" destId="{F4FBAC93-AC94-4935-991F-444E198BD72E}" srcOrd="1" destOrd="0" presId="urn:microsoft.com/office/officeart/2005/8/layout/matrix3"/>
    <dgm:cxn modelId="{BF33FE67-F5E5-4DA0-89FD-4F9A04894DF8}" type="presParOf" srcId="{FD363C56-15C1-4EE1-B769-6AE5D2CD3CC4}" destId="{3844AEF6-2B1D-4A72-8550-DD7D1293FC42}" srcOrd="2" destOrd="0" presId="urn:microsoft.com/office/officeart/2005/8/layout/matrix3"/>
    <dgm:cxn modelId="{1827CD90-4165-4E00-8BFD-AF8A4A4648FE}" type="presParOf" srcId="{FD363C56-15C1-4EE1-B769-6AE5D2CD3CC4}" destId="{395FF9B8-58DE-4BED-B656-230151FA095C}" srcOrd="3" destOrd="0" presId="urn:microsoft.com/office/officeart/2005/8/layout/matrix3"/>
    <dgm:cxn modelId="{D96924B9-AE67-421A-BC70-3CB5E8E8B26D}" type="presParOf" srcId="{FD363C56-15C1-4EE1-B769-6AE5D2CD3CC4}" destId="{F1F34791-08AF-4E32-8B41-D87DCF7AA4A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2FBE2-3BB3-4DD7-85C5-90BAE66E964F}">
      <dsp:nvSpPr>
        <dsp:cNvPr id="0" name=""/>
        <dsp:cNvSpPr/>
      </dsp:nvSpPr>
      <dsp:spPr>
        <a:xfrm>
          <a:off x="1354666" y="0"/>
          <a:ext cx="5418667" cy="5418667"/>
        </a:xfrm>
        <a:prstGeom prst="diamond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FBAC93-AC94-4935-991F-444E198BD72E}">
      <dsp:nvSpPr>
        <dsp:cNvPr id="0" name=""/>
        <dsp:cNvSpPr/>
      </dsp:nvSpPr>
      <dsp:spPr>
        <a:xfrm>
          <a:off x="32175" y="159171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>
              <a:latin typeface="Garamond" panose="02020404030301010803" pitchFamily="18" charset="0"/>
            </a:rPr>
            <a:t>TÁRSADALMI IGÉNYEKET és elvárásokat figyelembe vevő minőségbiztosítás</a:t>
          </a:r>
        </a:p>
      </dsp:txBody>
      <dsp:txXfrm>
        <a:off x="135337" y="262333"/>
        <a:ext cx="1906956" cy="1906956"/>
      </dsp:txXfrm>
    </dsp:sp>
    <dsp:sp modelId="{3844AEF6-2B1D-4A72-8550-DD7D1293FC42}">
      <dsp:nvSpPr>
        <dsp:cNvPr id="0" name=""/>
        <dsp:cNvSpPr/>
      </dsp:nvSpPr>
      <dsp:spPr>
        <a:xfrm>
          <a:off x="5941060" y="3305386"/>
          <a:ext cx="2113280" cy="211328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>
              <a:solidFill>
                <a:schemeClr val="bg2"/>
              </a:solidFill>
              <a:latin typeface="Garamond" panose="02020404030301010803" pitchFamily="18" charset="0"/>
            </a:rPr>
            <a:t>A MINŐSÉGKULTÚRA fejlődésének támogatása </a:t>
          </a:r>
        </a:p>
      </dsp:txBody>
      <dsp:txXfrm>
        <a:off x="6044222" y="3408548"/>
        <a:ext cx="1906956" cy="1906956"/>
      </dsp:txXfrm>
    </dsp:sp>
    <dsp:sp modelId="{395FF9B8-58DE-4BED-B656-230151FA095C}">
      <dsp:nvSpPr>
        <dsp:cNvPr id="0" name=""/>
        <dsp:cNvSpPr/>
      </dsp:nvSpPr>
      <dsp:spPr>
        <a:xfrm>
          <a:off x="74504" y="3305386"/>
          <a:ext cx="2113280" cy="211328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>
              <a:latin typeface="Garamond" panose="02020404030301010803" pitchFamily="18" charset="0"/>
            </a:rPr>
            <a:t>FOI FELELŐSSÉG </a:t>
          </a:r>
          <a:br>
            <a:rPr lang="hu-HU" sz="1500" kern="1200" dirty="0">
              <a:latin typeface="Garamond" panose="02020404030301010803" pitchFamily="18" charset="0"/>
            </a:rPr>
          </a:br>
          <a:r>
            <a:rPr lang="hu-HU" sz="1500" kern="1200" dirty="0">
              <a:latin typeface="Garamond" panose="02020404030301010803" pitchFamily="18" charset="0"/>
            </a:rPr>
            <a:t>a szolgáltatás minőségéért és annak biztosításáért</a:t>
          </a:r>
        </a:p>
      </dsp:txBody>
      <dsp:txXfrm>
        <a:off x="177666" y="3408548"/>
        <a:ext cx="1906956" cy="1906956"/>
      </dsp:txXfrm>
    </dsp:sp>
    <dsp:sp modelId="{F1F34791-08AF-4E32-8B41-D87DCF7AA4AE}">
      <dsp:nvSpPr>
        <dsp:cNvPr id="0" name=""/>
        <dsp:cNvSpPr/>
      </dsp:nvSpPr>
      <dsp:spPr>
        <a:xfrm>
          <a:off x="5959256" y="92292"/>
          <a:ext cx="2113280" cy="21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>
              <a:latin typeface="Garamond" panose="02020404030301010803" pitchFamily="18" charset="0"/>
            </a:rPr>
            <a:t>Felsőoktatási rendszerek, intézmények, hallgatók, képzési programok sokszínűségére REAGÁLÓ minőségbiztosítás</a:t>
          </a:r>
        </a:p>
      </dsp:txBody>
      <dsp:txXfrm>
        <a:off x="6062418" y="195454"/>
        <a:ext cx="1906956" cy="1906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6E62BBBE-4880-4234-92DD-3B872EEFBB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ABFDE4F-D391-46B3-ACE7-7C0D70A86E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6C5FF-32FC-4D65-817F-B40486E5CCFA}" type="datetimeFigureOut">
              <a:rPr lang="hu-HU" smtClean="0"/>
              <a:t>2023. 03. 24.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7018FA2-F7B7-411D-8BD8-323E6A1ACC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84C9F1C-8174-444E-ABCF-0AC240B136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05636-A84F-486A-B01A-979DF0F0D6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860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7426C-90B0-4E44-8F68-F5D579A0F7BF}" type="datetimeFigureOut">
              <a:rPr lang="hu-HU" smtClean="0"/>
              <a:t>2023. 03. 24.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EF3FE-9A5A-4A1D-A0BD-DB0C3FF0B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009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E571C-4872-4C76-9284-4735D6551B70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6855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 ké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031D84-F071-4E90-B04C-16B1EE6B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996" y="6064930"/>
            <a:ext cx="8623234" cy="365125"/>
          </a:xfrm>
        </p:spPr>
        <p:txBody>
          <a:bodyPr/>
          <a:lstStyle>
            <a:lvl1pPr algn="ctr">
              <a:defRPr>
                <a:solidFill>
                  <a:srgbClr val="E4B45E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DFCE6FF-D980-4DE8-9074-CCEEDA93C9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758312" y="2626129"/>
            <a:ext cx="86232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Gotham Book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 alcím szerkesztése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8C1F5601-478F-473F-80F9-23DFAB85F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477" y="1237916"/>
            <a:ext cx="8681884" cy="1325563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649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Átvezető dia fehé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1F5601-478F-473F-80F9-23DFAB85F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4768"/>
            <a:ext cx="10515600" cy="1325563"/>
          </a:xfrm>
        </p:spPr>
        <p:txBody>
          <a:bodyPr/>
          <a:lstStyle>
            <a:lvl1pPr>
              <a:defRPr>
                <a:solidFill>
                  <a:srgbClr val="393F4F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40670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93F4F"/>
                </a:solidFill>
                <a:latin typeface="+mj-lt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 marL="800100" indent="-34290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1257300" indent="-34290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marL="1657350" indent="-28575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marL="2114550" indent="-28575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D6B8-6C3A-4190-A8A5-846A50857807}" type="datetimeFigureOut">
              <a:rPr lang="hu-HU" smtClean="0"/>
              <a:t>2023. 03. 24.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0D17-B548-440F-A7DD-3ADEA3BEA3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2211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93F4F"/>
                </a:solidFill>
                <a:latin typeface="+mj-lt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chemeClr val="accent3"/>
              </a:buCl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>
              <a:buClr>
                <a:schemeClr val="accent3"/>
              </a:buClr>
              <a:defRPr>
                <a:latin typeface="+mn-lt"/>
              </a:defRPr>
            </a:lvl4pPr>
            <a:lvl5pPr>
              <a:buClr>
                <a:schemeClr val="accent3"/>
              </a:buClr>
              <a:defRPr>
                <a:latin typeface="+mn-lt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chemeClr val="accent6"/>
              </a:buClr>
              <a:defRPr>
                <a:latin typeface="+mn-lt"/>
              </a:defRPr>
            </a:lvl1pPr>
            <a:lvl2pPr>
              <a:buClr>
                <a:schemeClr val="accent6"/>
              </a:buClr>
              <a:defRPr>
                <a:latin typeface="+mn-lt"/>
              </a:defRPr>
            </a:lvl2pPr>
            <a:lvl3pPr>
              <a:buClr>
                <a:schemeClr val="accent6"/>
              </a:buClr>
              <a:defRPr>
                <a:latin typeface="+mn-lt"/>
              </a:defRPr>
            </a:lvl3pPr>
            <a:lvl4pPr>
              <a:buClr>
                <a:schemeClr val="accent6"/>
              </a:buClr>
              <a:defRPr>
                <a:latin typeface="+mn-lt"/>
              </a:defRPr>
            </a:lvl4pPr>
            <a:lvl5pPr>
              <a:buClr>
                <a:schemeClr val="accent6"/>
              </a:buClr>
              <a:defRPr>
                <a:latin typeface="+mn-lt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D6B8-6C3A-4190-A8A5-846A50857807}" type="datetimeFigureOut">
              <a:rPr lang="hu-HU" smtClean="0"/>
              <a:t>2023. 03. 24.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0D17-B548-440F-A7DD-3ADEA3BEA3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789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393F4F"/>
                </a:solidFill>
                <a:latin typeface="+mj-lt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93F4F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buClr>
                <a:schemeClr val="accent3"/>
              </a:buCl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>
              <a:buClr>
                <a:schemeClr val="accent3"/>
              </a:buClr>
              <a:defRPr>
                <a:latin typeface="+mn-lt"/>
              </a:defRPr>
            </a:lvl4pPr>
            <a:lvl5pPr>
              <a:buClr>
                <a:schemeClr val="accent3"/>
              </a:buClr>
              <a:defRPr>
                <a:latin typeface="+mn-lt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4B45E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chemeClr val="accent6"/>
              </a:buClr>
              <a:defRPr>
                <a:latin typeface="+mn-lt"/>
              </a:defRPr>
            </a:lvl1pPr>
            <a:lvl2pPr>
              <a:buClr>
                <a:schemeClr val="accent6"/>
              </a:buClr>
              <a:defRPr>
                <a:latin typeface="+mn-lt"/>
              </a:defRPr>
            </a:lvl2pPr>
            <a:lvl3pPr>
              <a:buClr>
                <a:schemeClr val="accent6"/>
              </a:buClr>
              <a:defRPr>
                <a:latin typeface="+mn-lt"/>
              </a:defRPr>
            </a:lvl3pPr>
            <a:lvl4pPr>
              <a:buClr>
                <a:schemeClr val="accent6"/>
              </a:buClr>
              <a:defRPr>
                <a:latin typeface="+mn-lt"/>
              </a:defRPr>
            </a:lvl4pPr>
            <a:lvl5pPr>
              <a:buClr>
                <a:schemeClr val="accent6"/>
              </a:buClr>
              <a:defRPr>
                <a:latin typeface="+mn-lt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D6B8-6C3A-4190-A8A5-846A50857807}" type="datetimeFigureOut">
              <a:rPr lang="hu-HU" smtClean="0"/>
              <a:t>2023. 03. 24.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0D17-B548-440F-A7DD-3ADEA3BEA3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86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93F4F"/>
                </a:solidFill>
                <a:latin typeface="+mj-lt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D6B8-6C3A-4190-A8A5-846A50857807}" type="datetimeFigureOut">
              <a:rPr lang="hu-HU" smtClean="0"/>
              <a:t>2023. 03. 24.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0D17-B548-440F-A7DD-3ADEA3BEA3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1524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D6B8-6C3A-4190-A8A5-846A50857807}" type="datetimeFigureOut">
              <a:rPr lang="hu-HU" smtClean="0"/>
              <a:t>2023. 03. 24.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0D17-B548-440F-A7DD-3ADEA3BEA3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0373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12838"/>
          </a:xfrm>
        </p:spPr>
        <p:txBody>
          <a:bodyPr anchor="b"/>
          <a:lstStyle>
            <a:lvl1pPr>
              <a:defRPr sz="3200">
                <a:solidFill>
                  <a:srgbClr val="393F4F"/>
                </a:solidFill>
                <a:latin typeface="+mj-lt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849142"/>
            <a:ext cx="6172200" cy="4011908"/>
          </a:xfrm>
        </p:spPr>
        <p:txBody>
          <a:bodyPr/>
          <a:lstStyle>
            <a:lvl1pPr>
              <a:buClr>
                <a:schemeClr val="accent3"/>
              </a:buClr>
              <a:defRPr sz="3200">
                <a:latin typeface="+mn-lt"/>
              </a:defRPr>
            </a:lvl1pPr>
            <a:lvl2pPr>
              <a:buClr>
                <a:schemeClr val="accent3"/>
              </a:buClr>
              <a:defRPr sz="2800">
                <a:latin typeface="+mn-lt"/>
              </a:defRPr>
            </a:lvl2pPr>
            <a:lvl3pPr>
              <a:buClr>
                <a:schemeClr val="accent3"/>
              </a:buClr>
              <a:defRPr sz="2400">
                <a:latin typeface="+mn-lt"/>
              </a:defRPr>
            </a:lvl3pPr>
            <a:lvl4pPr>
              <a:buClr>
                <a:schemeClr val="accent3"/>
              </a:buClr>
              <a:defRPr sz="2000">
                <a:latin typeface="+mn-lt"/>
              </a:defRPr>
            </a:lvl4pPr>
            <a:lvl5pPr>
              <a:buClr>
                <a:schemeClr val="accent3"/>
              </a:buCl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57080"/>
            <a:ext cx="3932237" cy="401190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D6B8-6C3A-4190-A8A5-846A50857807}" type="datetimeFigureOut">
              <a:rPr lang="hu-HU" smtClean="0"/>
              <a:t>2023. 03. 24.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0D17-B548-440F-A7DD-3ADEA3BEA3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1133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ép képaláírássa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3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D6B8-6C3A-4190-A8A5-846A50857807}" type="datetimeFigureOut">
              <a:rPr lang="hu-HU" smtClean="0"/>
              <a:t>2023. 03. 24.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0D17-B548-440F-A7DD-3ADEA3BEA3F7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494A43-CB59-44D0-8156-42323DC67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12838"/>
          </a:xfrm>
        </p:spPr>
        <p:txBody>
          <a:bodyPr anchor="b"/>
          <a:lstStyle>
            <a:lvl1pPr>
              <a:defRPr sz="3200" b="1">
                <a:solidFill>
                  <a:srgbClr val="393F4F"/>
                </a:solidFill>
                <a:latin typeface="+mj-lt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CE2C1E3-D031-4E8C-8FBA-D1783544B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57080"/>
            <a:ext cx="3932237" cy="401190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8776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ímdia ké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031D84-F071-4E90-B04C-16B1EE6B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996" y="6064930"/>
            <a:ext cx="8623234" cy="365125"/>
          </a:xfrm>
        </p:spPr>
        <p:txBody>
          <a:bodyPr/>
          <a:lstStyle>
            <a:lvl1pPr algn="ctr">
              <a:defRPr>
                <a:solidFill>
                  <a:srgbClr val="E4B45E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DFCE6FF-D980-4DE8-9074-CCEEDA93C9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758312" y="2626129"/>
            <a:ext cx="86232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Gotham Book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 alcím szerkesztése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8C1F5601-478F-473F-80F9-23DFAB85F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477" y="1237916"/>
            <a:ext cx="8681884" cy="1325563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2139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ímdia ké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031D84-F071-4E90-B04C-16B1EE6B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996" y="6064930"/>
            <a:ext cx="8623234" cy="365125"/>
          </a:xfrm>
        </p:spPr>
        <p:txBody>
          <a:bodyPr/>
          <a:lstStyle>
            <a:lvl1pPr algn="ctr">
              <a:defRPr>
                <a:solidFill>
                  <a:srgbClr val="E4B45E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DFCE6FF-D980-4DE8-9074-CCEEDA93C9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758312" y="2626129"/>
            <a:ext cx="86232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Gotham Book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 alcím szerkesztése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8C1F5601-478F-473F-80F9-23DFAB85F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477" y="1237916"/>
            <a:ext cx="8681884" cy="1325563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4703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ím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031D84-F071-4E90-B04C-16B1EE6B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996" y="6064930"/>
            <a:ext cx="8623234" cy="365125"/>
          </a:xfrm>
        </p:spPr>
        <p:txBody>
          <a:bodyPr/>
          <a:lstStyle>
            <a:lvl1pPr algn="ctr">
              <a:defRPr>
                <a:solidFill>
                  <a:srgbClr val="E4B45E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DFCE6FF-D980-4DE8-9074-CCEEDA93C9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758312" y="2626129"/>
            <a:ext cx="86232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93F4F"/>
                </a:solidFill>
                <a:latin typeface="Gotham Book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 alcím szerkesztése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8C1F5601-478F-473F-80F9-23DFAB85F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477" y="1237916"/>
            <a:ext cx="8681884" cy="1325563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393F4F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36642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ím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031D84-F071-4E90-B04C-16B1EE6B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996" y="6064930"/>
            <a:ext cx="8623234" cy="365125"/>
          </a:xfrm>
        </p:spPr>
        <p:txBody>
          <a:bodyPr/>
          <a:lstStyle>
            <a:lvl1pPr algn="ctr">
              <a:defRPr>
                <a:solidFill>
                  <a:srgbClr val="E4B45E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DFCE6FF-D980-4DE8-9074-CCEEDA93C9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758312" y="2626129"/>
            <a:ext cx="86232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93F4F"/>
                </a:solidFill>
                <a:latin typeface="Gotham Book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 alcím szerkesztése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8C1F5601-478F-473F-80F9-23DFAB85F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477" y="1237916"/>
            <a:ext cx="8681884" cy="1325563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393F4F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52118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ím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031D84-F071-4E90-B04C-16B1EE6B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996" y="6064930"/>
            <a:ext cx="8623234" cy="365125"/>
          </a:xfrm>
        </p:spPr>
        <p:txBody>
          <a:bodyPr/>
          <a:lstStyle>
            <a:lvl1pPr algn="ctr">
              <a:defRPr>
                <a:solidFill>
                  <a:srgbClr val="E4B45E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DFCE6FF-D980-4DE8-9074-CCEEDA93C9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758312" y="2626129"/>
            <a:ext cx="86232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93F4F"/>
                </a:solidFill>
                <a:latin typeface="Gotham Book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 alcím szerkesztése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8C1F5601-478F-473F-80F9-23DFAB85F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477" y="1237916"/>
            <a:ext cx="8681884" cy="1325563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393F4F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05588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ím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031D84-F071-4E90-B04C-16B1EE6B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996" y="6064930"/>
            <a:ext cx="8623234" cy="365125"/>
          </a:xfrm>
        </p:spPr>
        <p:txBody>
          <a:bodyPr/>
          <a:lstStyle>
            <a:lvl1pPr algn="ctr">
              <a:defRPr>
                <a:solidFill>
                  <a:srgbClr val="E4B45E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DFCE6FF-D980-4DE8-9074-CCEEDA93C9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758312" y="2626129"/>
            <a:ext cx="86232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93F4F"/>
                </a:solidFill>
                <a:latin typeface="Gotham Book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 alcím szerkesztése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8C1F5601-478F-473F-80F9-23DFAB85F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477" y="1237916"/>
            <a:ext cx="8681884" cy="1325563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393F4F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81647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ím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031D84-F071-4E90-B04C-16B1EE6B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996" y="6064930"/>
            <a:ext cx="8623234" cy="365125"/>
          </a:xfrm>
        </p:spPr>
        <p:txBody>
          <a:bodyPr/>
          <a:lstStyle>
            <a:lvl1pPr algn="ctr">
              <a:defRPr>
                <a:solidFill>
                  <a:srgbClr val="E4B45E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DFCE6FF-D980-4DE8-9074-CCEEDA93C9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758312" y="2626129"/>
            <a:ext cx="86232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93F4F"/>
                </a:solidFill>
                <a:latin typeface="Gotham Book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 alcím szerkesztése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8C1F5601-478F-473F-80F9-23DFAB85F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477" y="1237916"/>
            <a:ext cx="8681884" cy="1325563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393F4F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7911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Átvezető dia ké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1F5601-478F-473F-80F9-23DFAB85F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4768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275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3D6B8-6C3A-4190-A8A5-846A50857807}" type="datetimeFigureOut">
              <a:rPr lang="hu-HU" smtClean="0"/>
              <a:t>2023. 03. 24.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60D17-B548-440F-A7DD-3ADEA3BEA3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141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2" r:id="rId2"/>
    <p:sldLayoutId id="2147483733" r:id="rId3"/>
    <p:sldLayoutId id="2147483731" r:id="rId4"/>
    <p:sldLayoutId id="2147483734" r:id="rId5"/>
    <p:sldLayoutId id="2147483735" r:id="rId6"/>
    <p:sldLayoutId id="2147483736" r:id="rId7"/>
    <p:sldLayoutId id="2147483737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Playfair Display" panose="00000500000000000000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50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50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50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50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50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6883" y="1066489"/>
            <a:ext cx="11718234" cy="2073926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latin typeface="Garamond" panose="02020404030301010803" pitchFamily="18" charset="0"/>
              </a:rPr>
              <a:t>A intézményakkreditáció </a:t>
            </a:r>
            <a:r>
              <a:rPr lang="hu-HU" i="1" dirty="0">
                <a:latin typeface="Garamond" panose="02020404030301010803" pitchFamily="18" charset="0"/>
              </a:rPr>
              <a:t>evolúciója</a:t>
            </a:r>
            <a:r>
              <a:rPr lang="hu-HU" dirty="0">
                <a:latin typeface="Garamond" panose="02020404030301010803" pitchFamily="18" charset="0"/>
              </a:rPr>
              <a:t>: </a:t>
            </a:r>
            <a:br>
              <a:rPr lang="hu-HU" dirty="0">
                <a:latin typeface="Garamond" panose="02020404030301010803" pitchFamily="18" charset="0"/>
              </a:rPr>
            </a:br>
            <a:r>
              <a:rPr lang="hu-HU" dirty="0">
                <a:latin typeface="Garamond" panose="02020404030301010803" pitchFamily="18" charset="0"/>
              </a:rPr>
              <a:t>nemzetközi kitekintés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01CCAE52-2D75-41EA-9271-54C72E063E11}"/>
              </a:ext>
            </a:extLst>
          </p:cNvPr>
          <p:cNvSpPr txBox="1">
            <a:spLocks/>
          </p:cNvSpPr>
          <p:nvPr/>
        </p:nvSpPr>
        <p:spPr>
          <a:xfrm>
            <a:off x="0" y="5360417"/>
            <a:ext cx="36842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93F4F"/>
                </a:solidFill>
                <a:latin typeface="Playfair Display" panose="00000500000000000000" pitchFamily="2" charset="-18"/>
                <a:ea typeface="+mj-ea"/>
                <a:cs typeface="+mj-cs"/>
              </a:defRPr>
            </a:lvl1pPr>
          </a:lstStyle>
          <a:p>
            <a:pPr algn="ctr"/>
            <a:endParaRPr lang="hu-HU" sz="18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1CF7C16-1028-9B7C-AB7B-A34739709DE9}"/>
              </a:ext>
            </a:extLst>
          </p:cNvPr>
          <p:cNvSpPr txBox="1"/>
          <p:nvPr/>
        </p:nvSpPr>
        <p:spPr>
          <a:xfrm>
            <a:off x="1584973" y="3717586"/>
            <a:ext cx="8676861" cy="1719469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fontScale="85000" lnSpcReduction="20000"/>
          </a:bodyPr>
          <a:lstStyle/>
          <a:p>
            <a:pPr algn="ctr"/>
            <a:r>
              <a:rPr lang="hu-HU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2023. március 9.</a:t>
            </a:r>
          </a:p>
          <a:p>
            <a:pPr algn="ctr"/>
            <a:endParaRPr lang="hu-HU" sz="3600" b="1" dirty="0">
              <a:solidFill>
                <a:schemeClr val="tx2">
                  <a:lumMod val="75000"/>
                  <a:lumOff val="25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hu-HU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dr.  Lakatos Péter Levente</a:t>
            </a:r>
            <a:br>
              <a:rPr lang="hu-HU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</a:br>
            <a:r>
              <a:rPr lang="hu-HU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Nemzetközi igazgató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7490BDE-8D47-919A-6527-F5F9EC461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45" y="2647950"/>
            <a:ext cx="3023733" cy="271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14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B0A7B31E-A23D-6676-5D07-8CC5FCF41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8718"/>
            <a:ext cx="7633252" cy="2419282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EB23A69E-9ECA-1016-1CD6-ED79A734BE88}"/>
              </a:ext>
            </a:extLst>
          </p:cNvPr>
          <p:cNvSpPr txBox="1"/>
          <p:nvPr/>
        </p:nvSpPr>
        <p:spPr>
          <a:xfrm>
            <a:off x="1243012" y="2821090"/>
            <a:ext cx="9705975" cy="739569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ctr"/>
            <a:r>
              <a:rPr lang="hu-HU" sz="48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Köszönöm megtisztelő figyelmüket!</a:t>
            </a:r>
            <a:endParaRPr lang="hu-HU" sz="4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365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1B40E605-D37F-77EE-CAB8-9C2322307C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57425"/>
            <a:ext cx="9885272" cy="462915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BD502354-E3DA-4F1D-DC5A-0A3E06C39284}"/>
              </a:ext>
            </a:extLst>
          </p:cNvPr>
          <p:cNvSpPr txBox="1"/>
          <p:nvPr/>
        </p:nvSpPr>
        <p:spPr>
          <a:xfrm>
            <a:off x="319016" y="1038172"/>
            <a:ext cx="11553968" cy="932023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ctr"/>
            <a:r>
              <a:rPr lang="hu-HU" sz="5400" b="1" dirty="0">
                <a:latin typeface="Garamond" panose="02020404030301010803" pitchFamily="18" charset="0"/>
              </a:rPr>
              <a:t>Az akkreditációs / minőségbiztosítási szervezetek elterjedése Európában</a:t>
            </a:r>
          </a:p>
        </p:txBody>
      </p:sp>
    </p:spTree>
    <p:extLst>
      <p:ext uri="{BB962C8B-B14F-4D97-AF65-F5344CB8AC3E}">
        <p14:creationId xmlns:p14="http://schemas.microsoft.com/office/powerpoint/2010/main" val="1677252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yíl: jobbra mutató 2">
            <a:extLst>
              <a:ext uri="{FF2B5EF4-FFF2-40B4-BE49-F238E27FC236}">
                <a16:creationId xmlns:a16="http://schemas.microsoft.com/office/drawing/2014/main" id="{11B3577F-1BD2-6196-6AF0-825B617E585E}"/>
              </a:ext>
            </a:extLst>
          </p:cNvPr>
          <p:cNvSpPr/>
          <p:nvPr/>
        </p:nvSpPr>
        <p:spPr>
          <a:xfrm>
            <a:off x="361950" y="3146233"/>
            <a:ext cx="11564191" cy="1362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 descr="A képen szöveg, aláírás látható&#10;&#10;Automatikusan generált leírás">
            <a:extLst>
              <a:ext uri="{FF2B5EF4-FFF2-40B4-BE49-F238E27FC236}">
                <a16:creationId xmlns:a16="http://schemas.microsoft.com/office/drawing/2014/main" id="{EB6EDCC6-0393-A763-5E42-541F8F66E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671" y="462323"/>
            <a:ext cx="3040062" cy="1854438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84E51B69-633A-5F95-2AA0-A81708BA80AA}"/>
              </a:ext>
            </a:extLst>
          </p:cNvPr>
          <p:cNvSpPr txBox="1"/>
          <p:nvPr/>
        </p:nvSpPr>
        <p:spPr>
          <a:xfrm>
            <a:off x="7603434" y="2578336"/>
            <a:ext cx="3098943" cy="644666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ctr"/>
            <a:r>
              <a:rPr lang="hu-HU" sz="4800" b="1" dirty="0">
                <a:solidFill>
                  <a:srgbClr val="0070C0"/>
                </a:solidFill>
                <a:latin typeface="Gotham Bold" pitchFamily="50" charset="0"/>
              </a:rPr>
              <a:t>ESG 2015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93974D25-8222-3FE6-9AA5-3F4B96603ED0}"/>
              </a:ext>
            </a:extLst>
          </p:cNvPr>
          <p:cNvSpPr txBox="1"/>
          <p:nvPr/>
        </p:nvSpPr>
        <p:spPr>
          <a:xfrm>
            <a:off x="10159448" y="2590774"/>
            <a:ext cx="2464904" cy="644666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ctr"/>
            <a:r>
              <a:rPr lang="hu-HU" sz="4800" b="1" dirty="0">
                <a:latin typeface="Gotham Bold" pitchFamily="50" charset="0"/>
              </a:rPr>
              <a:t>2025 ?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616639DD-CFEC-8AC6-14D8-43D81CD8A73F}"/>
              </a:ext>
            </a:extLst>
          </p:cNvPr>
          <p:cNvSpPr txBox="1"/>
          <p:nvPr/>
        </p:nvSpPr>
        <p:spPr>
          <a:xfrm>
            <a:off x="3468757" y="4811237"/>
            <a:ext cx="1669773" cy="1362083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ctr"/>
            <a:endParaRPr lang="hu-HU" sz="3600" b="1" dirty="0">
              <a:solidFill>
                <a:schemeClr val="bg1"/>
              </a:solidFill>
              <a:latin typeface="Gotham Bold" pitchFamily="50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9F5B887-A9C5-87B4-F45A-14DA0C0F4430}"/>
              </a:ext>
            </a:extLst>
          </p:cNvPr>
          <p:cNvSpPr txBox="1"/>
          <p:nvPr/>
        </p:nvSpPr>
        <p:spPr>
          <a:xfrm>
            <a:off x="2409672" y="2629668"/>
            <a:ext cx="3040061" cy="644666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ctr"/>
            <a:r>
              <a:rPr lang="hu-HU" sz="4800" b="1" dirty="0">
                <a:solidFill>
                  <a:srgbClr val="0070C0"/>
                </a:solidFill>
                <a:latin typeface="Gotham Bold" pitchFamily="50" charset="0"/>
              </a:rPr>
              <a:t>ESG 2005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55D2A2B3-83A7-B1D3-626D-7C2354E0F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236" y="2575043"/>
            <a:ext cx="2032234" cy="644666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234B19E3-E370-C8CF-A39A-D2671E113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268" y="2605233"/>
            <a:ext cx="2249619" cy="615749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9B7D57B4-0156-8BC6-B067-EEB2805729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518" y="4691578"/>
            <a:ext cx="7430369" cy="1902553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9A9D6BF1-846E-FA51-2DAA-0B4EF1F64619}"/>
              </a:ext>
            </a:extLst>
          </p:cNvPr>
          <p:cNvSpPr txBox="1"/>
          <p:nvPr/>
        </p:nvSpPr>
        <p:spPr>
          <a:xfrm>
            <a:off x="174901" y="1726720"/>
            <a:ext cx="2464904" cy="644666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ctr"/>
            <a:r>
              <a:rPr lang="hu-HU" sz="4800" b="1" dirty="0">
                <a:solidFill>
                  <a:srgbClr val="0070C0"/>
                </a:solidFill>
                <a:latin typeface="Gotham Bold" pitchFamily="50" charset="0"/>
              </a:rPr>
              <a:t>2000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ADB0411F-0EEA-F939-F6FB-EC025F81F46D}"/>
              </a:ext>
            </a:extLst>
          </p:cNvPr>
          <p:cNvSpPr txBox="1"/>
          <p:nvPr/>
        </p:nvSpPr>
        <p:spPr>
          <a:xfrm>
            <a:off x="5071855" y="1727425"/>
            <a:ext cx="2464904" cy="644666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ctr"/>
            <a:r>
              <a:rPr lang="hu-HU" sz="4800" b="1" dirty="0">
                <a:solidFill>
                  <a:srgbClr val="0070C0"/>
                </a:solidFill>
                <a:latin typeface="Gotham Bold" pitchFamily="50" charset="0"/>
              </a:rPr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val="931858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4983D7A1-331B-6F50-72A1-5B47670605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58" r="3952" b="8937"/>
          <a:stretch/>
        </p:blipFill>
        <p:spPr>
          <a:xfrm>
            <a:off x="8550967" y="451849"/>
            <a:ext cx="2719253" cy="3872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49219963-EF81-FB75-39A2-0577658FB7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6217" y="2514600"/>
            <a:ext cx="2731261" cy="34115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A3F1F90A-2D51-DBA0-F0EB-014D9B015D38}"/>
              </a:ext>
            </a:extLst>
          </p:cNvPr>
          <p:cNvSpPr txBox="1"/>
          <p:nvPr/>
        </p:nvSpPr>
        <p:spPr>
          <a:xfrm>
            <a:off x="446500" y="1038225"/>
            <a:ext cx="5129284" cy="418304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hu-HU" sz="3600" b="1" u="sng" dirty="0">
                <a:latin typeface="Garamond" panose="02020404030301010803" pitchFamily="18" charset="0"/>
              </a:rPr>
              <a:t>E-</a:t>
            </a:r>
            <a:r>
              <a:rPr lang="hu-HU" sz="3600" b="1" u="sng" dirty="0" err="1">
                <a:latin typeface="Garamond" panose="02020404030301010803" pitchFamily="18" charset="0"/>
              </a:rPr>
              <a:t>learning</a:t>
            </a:r>
            <a:r>
              <a:rPr lang="hu-HU" sz="3600" dirty="0">
                <a:latin typeface="Garamond" panose="02020404030301010803" pitchFamily="18" charset="0"/>
              </a:rPr>
              <a:t>: </a:t>
            </a:r>
            <a:r>
              <a:rPr lang="hu-HU" sz="3600" b="1" dirty="0">
                <a:latin typeface="Garamond" panose="02020404030301010803" pitchFamily="18" charset="0"/>
              </a:rPr>
              <a:t>intézményi </a:t>
            </a:r>
            <a:r>
              <a:rPr lang="hu-HU" sz="3600" dirty="0">
                <a:latin typeface="Garamond" panose="02020404030301010803" pitchFamily="18" charset="0"/>
              </a:rPr>
              <a:t>szinten kezelendő</a:t>
            </a:r>
            <a:br>
              <a:rPr lang="hu-HU" sz="3600" dirty="0">
                <a:latin typeface="Garamond" panose="02020404030301010803" pitchFamily="18" charset="0"/>
              </a:rPr>
            </a:br>
            <a:endParaRPr lang="hu-HU" sz="3600" dirty="0">
              <a:latin typeface="Garamond" panose="02020404030301010803" pitchFamily="18" charset="0"/>
            </a:endParaRPr>
          </a:p>
          <a:p>
            <a:r>
              <a:rPr lang="hu-HU" sz="3600" b="1" u="sng" dirty="0">
                <a:latin typeface="Garamond" panose="02020404030301010803" pitchFamily="18" charset="0"/>
              </a:rPr>
              <a:t>Mikrotanúsítványok</a:t>
            </a:r>
            <a:r>
              <a:rPr lang="hu-HU" sz="3600" dirty="0">
                <a:latin typeface="Garamond" panose="02020404030301010803" pitchFamily="18" charset="0"/>
              </a:rPr>
              <a:t> minőségbiztosítása: </a:t>
            </a:r>
            <a:r>
              <a:rPr lang="hu-HU" sz="3600" b="1" dirty="0">
                <a:latin typeface="Garamond" panose="02020404030301010803" pitchFamily="18" charset="0"/>
              </a:rPr>
              <a:t>intézményi </a:t>
            </a:r>
            <a:r>
              <a:rPr lang="hu-HU" sz="3600" dirty="0">
                <a:latin typeface="Garamond" panose="02020404030301010803" pitchFamily="18" charset="0"/>
              </a:rPr>
              <a:t>megközelítés a célravezető</a:t>
            </a:r>
          </a:p>
        </p:txBody>
      </p:sp>
    </p:spTree>
    <p:extLst>
      <p:ext uri="{BB962C8B-B14F-4D97-AF65-F5344CB8AC3E}">
        <p14:creationId xmlns:p14="http://schemas.microsoft.com/office/powerpoint/2010/main" val="1269779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8196AFFF-38B8-4A75-8A02-16B11F877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81472" cy="685800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2091531D-3BBA-9FAB-A447-1A2E8D1EF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652" y="5584570"/>
            <a:ext cx="1164227" cy="374216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4C1A1CE7-6943-761B-46DC-A896A50D84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125" y="6229050"/>
            <a:ext cx="1569856" cy="429806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91E8F152-60B5-B0CD-1B12-D3DAB1DACB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237" y="5584570"/>
            <a:ext cx="1849066" cy="374216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A405229B-307A-C7E7-1780-9FAFBE9F6A1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784" y="5314410"/>
            <a:ext cx="1271661" cy="540320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DE6DA6E4-47BA-EC4E-834C-975CC02BFF0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954" y="5314411"/>
            <a:ext cx="800478" cy="715496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4B6A2E84-60F7-1B47-1955-506200BB073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784" y="6169901"/>
            <a:ext cx="2622921" cy="488955"/>
          </a:xfrm>
          <a:prstGeom prst="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id="{1BDB4481-F1C3-3637-E651-287D9AD350C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7520" y="5176757"/>
            <a:ext cx="840185" cy="840185"/>
          </a:xfrm>
          <a:prstGeom prst="rect">
            <a:avLst/>
          </a:prstGeom>
        </p:spPr>
      </p:pic>
      <p:sp>
        <p:nvSpPr>
          <p:cNvPr id="22" name="Szövegdoboz 21">
            <a:extLst>
              <a:ext uri="{FF2B5EF4-FFF2-40B4-BE49-F238E27FC236}">
                <a16:creationId xmlns:a16="http://schemas.microsoft.com/office/drawing/2014/main" id="{F082B370-C8E1-60C6-3657-4137FD831CA1}"/>
              </a:ext>
            </a:extLst>
          </p:cNvPr>
          <p:cNvSpPr txBox="1"/>
          <p:nvPr/>
        </p:nvSpPr>
        <p:spPr>
          <a:xfrm>
            <a:off x="6451432" y="1421296"/>
            <a:ext cx="4958690" cy="310100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ctr"/>
            <a:endParaRPr lang="hu-HU" sz="3600" b="1" dirty="0">
              <a:solidFill>
                <a:schemeClr val="bg1"/>
              </a:solidFill>
              <a:latin typeface="Gotham Bold" pitchFamily="50" charset="0"/>
            </a:endParaRP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6C642A76-72DF-BA52-A6B2-C5C9C13154B2}"/>
              </a:ext>
            </a:extLst>
          </p:cNvPr>
          <p:cNvSpPr txBox="1"/>
          <p:nvPr/>
        </p:nvSpPr>
        <p:spPr>
          <a:xfrm>
            <a:off x="6726971" y="2671472"/>
            <a:ext cx="3474167" cy="1833523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857250" indent="-857250">
              <a:buAutoNum type="romanUcPeriod"/>
            </a:pPr>
            <a:r>
              <a:rPr lang="hu-HU" sz="4000" b="1" dirty="0">
                <a:latin typeface="Garamond" panose="02020404030301010803" pitchFamily="18" charset="0"/>
              </a:rPr>
              <a:t>IQA</a:t>
            </a:r>
          </a:p>
          <a:p>
            <a:pPr marL="857250" indent="-857250">
              <a:buAutoNum type="romanUcPeriod"/>
            </a:pPr>
            <a:r>
              <a:rPr lang="hu-HU" sz="4000" b="1" dirty="0">
                <a:latin typeface="Garamond" panose="02020404030301010803" pitchFamily="18" charset="0"/>
              </a:rPr>
              <a:t>EQA</a:t>
            </a:r>
          </a:p>
          <a:p>
            <a:pPr marL="857250" indent="-857250">
              <a:buAutoNum type="romanUcPeriod"/>
            </a:pPr>
            <a:r>
              <a:rPr lang="hu-HU" sz="4000" b="1" dirty="0">
                <a:latin typeface="Garamond" panose="02020404030301010803" pitchFamily="18" charset="0"/>
              </a:rPr>
              <a:t>QAA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EA1CC607-462B-01E2-2212-130BA0B565FA}"/>
              </a:ext>
            </a:extLst>
          </p:cNvPr>
          <p:cNvSpPr txBox="1"/>
          <p:nvPr/>
        </p:nvSpPr>
        <p:spPr>
          <a:xfrm>
            <a:off x="5524500" y="257175"/>
            <a:ext cx="6200775" cy="168346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fontScale="85000" lnSpcReduction="20000"/>
          </a:bodyPr>
          <a:lstStyle/>
          <a:p>
            <a:pPr algn="ctr"/>
            <a:r>
              <a:rPr lang="hu-HU" sz="3600" b="1" i="0" dirty="0">
                <a:solidFill>
                  <a:srgbClr val="4D5156"/>
                </a:solidFill>
                <a:effectLst/>
                <a:latin typeface="Garamond" panose="02020404030301010803" pitchFamily="18" charset="0"/>
              </a:rPr>
              <a:t>Az </a:t>
            </a:r>
            <a:r>
              <a:rPr lang="hu-HU" sz="3600" b="1" i="0" dirty="0">
                <a:solidFill>
                  <a:srgbClr val="5F6368"/>
                </a:solidFill>
                <a:effectLst/>
                <a:latin typeface="Garamond" panose="02020404030301010803" pitchFamily="18" charset="0"/>
              </a:rPr>
              <a:t>Európai Felsőoktatási</a:t>
            </a:r>
            <a:r>
              <a:rPr lang="hu-HU" sz="3600" b="1" i="0" dirty="0">
                <a:solidFill>
                  <a:srgbClr val="4D5156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hu-HU" sz="3600" b="1" i="0" dirty="0">
                <a:solidFill>
                  <a:srgbClr val="5F6368"/>
                </a:solidFill>
                <a:effectLst/>
                <a:latin typeface="Garamond" panose="02020404030301010803" pitchFamily="18" charset="0"/>
              </a:rPr>
              <a:t>Térség (EFT/EHEA) minőségbiztosításának standardjai</a:t>
            </a:r>
            <a:r>
              <a:rPr lang="hu-HU" sz="3600" b="1" i="0" dirty="0">
                <a:solidFill>
                  <a:srgbClr val="4D5156"/>
                </a:solidFill>
                <a:effectLst/>
                <a:latin typeface="Garamond" panose="02020404030301010803" pitchFamily="18" charset="0"/>
              </a:rPr>
              <a:t> és </a:t>
            </a:r>
            <a:r>
              <a:rPr lang="hu-HU" sz="3600" b="1" i="0" dirty="0">
                <a:solidFill>
                  <a:srgbClr val="5F6368"/>
                </a:solidFill>
                <a:effectLst/>
                <a:latin typeface="Garamond" panose="02020404030301010803" pitchFamily="18" charset="0"/>
              </a:rPr>
              <a:t>irányelvei</a:t>
            </a:r>
            <a:endParaRPr lang="hu-HU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568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34521407"/>
              </p:ext>
            </p:extLst>
          </p:nvPr>
        </p:nvGraphicFramePr>
        <p:xfrm>
          <a:off x="1336675" y="103399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4775200" y="2074333"/>
            <a:ext cx="2819400" cy="234526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ctr"/>
            <a:endParaRPr lang="hu-HU" sz="3600" b="1" dirty="0">
              <a:solidFill>
                <a:schemeClr val="bg1"/>
              </a:solidFill>
              <a:latin typeface="Gotham Bold" pitchFamily="50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132137" y="2704040"/>
            <a:ext cx="4537075" cy="207856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ctr"/>
            <a:r>
              <a:rPr lang="hu-HU" sz="3600" b="1" dirty="0">
                <a:latin typeface="Garamond" panose="02020404030301010803" pitchFamily="18" charset="0"/>
              </a:rPr>
              <a:t>Az ESG és az EHEA minőségbiztosítási alapelvei</a:t>
            </a:r>
            <a:endParaRPr lang="hu-HU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0BA224A2-BA2B-0F9A-EA6F-6AD8EA9F2938}"/>
              </a:ext>
            </a:extLst>
          </p:cNvPr>
          <p:cNvSpPr txBox="1"/>
          <p:nvPr/>
        </p:nvSpPr>
        <p:spPr>
          <a:xfrm>
            <a:off x="9116394" y="-55570"/>
            <a:ext cx="3262384" cy="92182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ctr"/>
            <a:r>
              <a:rPr lang="hu-HU" sz="4800" b="1" dirty="0">
                <a:solidFill>
                  <a:srgbClr val="0070C0"/>
                </a:solidFill>
                <a:latin typeface="Gotham Bold" pitchFamily="50" charset="0"/>
              </a:rPr>
              <a:t>ESG 2015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597FDA0-2213-5B93-FC2F-812277B56A85}"/>
              </a:ext>
            </a:extLst>
          </p:cNvPr>
          <p:cNvSpPr txBox="1"/>
          <p:nvPr/>
        </p:nvSpPr>
        <p:spPr>
          <a:xfrm>
            <a:off x="0" y="115607"/>
            <a:ext cx="6624709" cy="796426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hu-HU" sz="4400" b="1" dirty="0">
                <a:latin typeface="Garamond" panose="02020404030301010803" pitchFamily="18" charset="0"/>
              </a:rPr>
              <a:t>CÉLOK ÉS ALAPELVEK</a:t>
            </a:r>
          </a:p>
        </p:txBody>
      </p:sp>
    </p:spTree>
    <p:extLst>
      <p:ext uri="{BB962C8B-B14F-4D97-AF65-F5344CB8AC3E}">
        <p14:creationId xmlns:p14="http://schemas.microsoft.com/office/powerpoint/2010/main" val="1538873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4F2676E-3FA1-7614-CB32-CC7D75FC5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28" y="179801"/>
            <a:ext cx="4116847" cy="892624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BC17D9D7-7C9D-C814-74D0-F7F309BAD8C8}"/>
              </a:ext>
            </a:extLst>
          </p:cNvPr>
          <p:cNvSpPr txBox="1"/>
          <p:nvPr/>
        </p:nvSpPr>
        <p:spPr>
          <a:xfrm>
            <a:off x="178928" y="2514600"/>
            <a:ext cx="10774822" cy="451485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571500" indent="-571500">
              <a:buFontTx/>
              <a:buChar char="-"/>
            </a:pPr>
            <a:r>
              <a:rPr lang="hu-HU" sz="3600" b="1" dirty="0">
                <a:latin typeface="Garamond" panose="02020404030301010803" pitchFamily="18" charset="0"/>
              </a:rPr>
              <a:t>Célok és alapelvek</a:t>
            </a:r>
          </a:p>
          <a:p>
            <a:pPr marL="571500" indent="-571500">
              <a:buFontTx/>
              <a:buChar char="-"/>
            </a:pPr>
            <a:r>
              <a:rPr lang="hu-HU" sz="3600" b="1" dirty="0">
                <a:latin typeface="Garamond" panose="02020404030301010803" pitchFamily="18" charset="0"/>
              </a:rPr>
              <a:t>Programakkreditáció nevesítése kikerült</a:t>
            </a:r>
          </a:p>
          <a:p>
            <a:pPr marL="571500" indent="-571500">
              <a:buFontTx/>
              <a:buChar char="-"/>
            </a:pPr>
            <a:r>
              <a:rPr lang="hu-HU" sz="3600" b="1" dirty="0">
                <a:latin typeface="Garamond" panose="02020404030301010803" pitchFamily="18" charset="0"/>
              </a:rPr>
              <a:t>ESG 1.10.: Rendszeres külső minőségbiztosítás</a:t>
            </a:r>
          </a:p>
          <a:p>
            <a:pPr marL="571500" indent="-571500">
              <a:buFontTx/>
              <a:buChar char="-"/>
            </a:pPr>
            <a:r>
              <a:rPr lang="hu-HU" sz="3600" b="1" dirty="0">
                <a:latin typeface="Garamond" panose="02020404030301010803" pitchFamily="18" charset="0"/>
              </a:rPr>
              <a:t>ESG 2.1.: Belső minőségbiztosítás figyelembevétele</a:t>
            </a:r>
          </a:p>
          <a:p>
            <a:r>
              <a:rPr lang="hu-HU" sz="3600" dirty="0">
                <a:latin typeface="Garamond" panose="02020404030301010803" pitchFamily="18" charset="0"/>
              </a:rPr>
              <a:t>„A felsőoktatás minőségbiztosítása az </a:t>
            </a:r>
            <a:r>
              <a:rPr lang="hu-HU" sz="3600" b="1" dirty="0">
                <a:latin typeface="Garamond" panose="02020404030301010803" pitchFamily="18" charset="0"/>
              </a:rPr>
              <a:t>intézmények</a:t>
            </a:r>
            <a:r>
              <a:rPr lang="hu-HU" sz="3600" dirty="0">
                <a:latin typeface="Garamond" panose="02020404030301010803" pitchFamily="18" charset="0"/>
              </a:rPr>
              <a:t> … minőségért vállalt felelősségén alapszik, ezért fontos, hogy a külső minőségbiztosítás elismerje és támogassa az </a:t>
            </a:r>
            <a:r>
              <a:rPr lang="hu-HU" sz="3600" b="1" dirty="0">
                <a:latin typeface="Garamond" panose="02020404030301010803" pitchFamily="18" charset="0"/>
              </a:rPr>
              <a:t>intézmény minőségbiztosítás</a:t>
            </a:r>
            <a:r>
              <a:rPr lang="hu-HU" sz="3600" dirty="0">
                <a:latin typeface="Garamond" panose="02020404030301010803" pitchFamily="18" charset="0"/>
              </a:rPr>
              <a:t> iránti felelősségét”</a:t>
            </a:r>
          </a:p>
          <a:p>
            <a:pPr marL="571500" indent="-571500">
              <a:buFontTx/>
              <a:buChar char="-"/>
            </a:pPr>
            <a:r>
              <a:rPr lang="hu-HU" sz="3600" b="1" dirty="0">
                <a:latin typeface="Garamond" panose="02020404030301010803" pitchFamily="18" charset="0"/>
              </a:rPr>
              <a:t>ESG 1.1.: Minőségbiztosítási politika</a:t>
            </a:r>
          </a:p>
          <a:p>
            <a:pPr marL="571500" indent="-571500">
              <a:buFontTx/>
              <a:buChar char="-"/>
            </a:pPr>
            <a:endParaRPr lang="hu-HU" sz="3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115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267C657-96DE-97DA-E20B-CC3219DF03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49423"/>
            <a:ext cx="5905501" cy="3937001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2FD22525-D1A8-0043-B75C-B63E135A5E93}"/>
              </a:ext>
            </a:extLst>
          </p:cNvPr>
          <p:cNvSpPr txBox="1"/>
          <p:nvPr/>
        </p:nvSpPr>
        <p:spPr>
          <a:xfrm>
            <a:off x="218050" y="390525"/>
            <a:ext cx="11755897" cy="7239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hu-HU" sz="3600" b="1" dirty="0">
                <a:latin typeface="Garamond" panose="02020404030301010803" pitchFamily="18" charset="0"/>
              </a:rPr>
              <a:t>- ESG 1.3. – Hallgatóközpontú tanulás, tanítás és értékelés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DEDA6BF-93F6-ACBA-378C-BB6C52E78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025" y="2128220"/>
            <a:ext cx="3581400" cy="317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59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D93C335D-AE68-C434-1AA0-6C0DEEA0B7F8}"/>
              </a:ext>
            </a:extLst>
          </p:cNvPr>
          <p:cNvSpPr txBox="1"/>
          <p:nvPr/>
        </p:nvSpPr>
        <p:spPr>
          <a:xfrm>
            <a:off x="319016" y="1133422"/>
            <a:ext cx="11553968" cy="178122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just"/>
            <a:r>
              <a:rPr lang="hu-HU" sz="3200" b="1" u="sng" dirty="0">
                <a:latin typeface="Garamond" panose="02020404030301010803" pitchFamily="18" charset="0"/>
              </a:rPr>
              <a:t>Összegzés</a:t>
            </a:r>
            <a:r>
              <a:rPr lang="hu-HU" sz="3200" b="1" dirty="0">
                <a:latin typeface="Garamond" panose="02020404030301010803" pitchFamily="18" charset="0"/>
              </a:rPr>
              <a:t>: az ESG változása és a nemzetközi trendek együttesen, egymást kiegészítve vezettek az intézményakkreditáció terjedéséhez, szerepének felértékelősédéhez. Ez a tendencia a 21. század gyors változásai (növekvő kurzuskínálat, rövid idejű képzések, digitalizáció stb.) miatt várhatóan folytatódik.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83311D4-F615-4D79-1BD8-55EE56D62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400"/>
            <a:ext cx="1219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86013"/>
      </p:ext>
    </p:extLst>
  </p:cSld>
  <p:clrMapOvr>
    <a:masterClrMapping/>
  </p:clrMapOvr>
</p:sld>
</file>

<file path=ppt/theme/theme1.xml><?xml version="1.0" encoding="utf-8"?>
<a:theme xmlns:a="http://schemas.openxmlformats.org/drawingml/2006/main" name="MAB">
  <a:themeElements>
    <a:clrScheme name="MAB">
      <a:dk1>
        <a:srgbClr val="2A2F3B"/>
      </a:dk1>
      <a:lt1>
        <a:sysClr val="window" lastClr="FFFFFF"/>
      </a:lt1>
      <a:dk2>
        <a:srgbClr val="2A2F3B"/>
      </a:dk2>
      <a:lt2>
        <a:srgbClr val="FFFFFF"/>
      </a:lt2>
      <a:accent1>
        <a:srgbClr val="393F4F"/>
      </a:accent1>
      <a:accent2>
        <a:srgbClr val="697D9B"/>
      </a:accent2>
      <a:accent3>
        <a:srgbClr val="DDB265"/>
      </a:accent3>
      <a:accent4>
        <a:srgbClr val="697D9B"/>
      </a:accent4>
      <a:accent5>
        <a:srgbClr val="DDB265"/>
      </a:accent5>
      <a:accent6>
        <a:srgbClr val="2A2F3B"/>
      </a:accent6>
      <a:hlink>
        <a:srgbClr val="DDB265"/>
      </a:hlink>
      <a:folHlink>
        <a:srgbClr val="697D9B"/>
      </a:folHlink>
    </a:clrScheme>
    <a:fontScheme name="MAB">
      <a:majorFont>
        <a:latin typeface="Playfair Display"/>
        <a:ea typeface=""/>
        <a:cs typeface=""/>
      </a:majorFont>
      <a:minorFont>
        <a:latin typeface="Montserrat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algn="ctr">
          <a:defRPr sz="3600" b="1" dirty="0">
            <a:solidFill>
              <a:schemeClr val="bg1"/>
            </a:solidFill>
            <a:latin typeface="Gotham Bold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emutató1" id="{9582EAD2-6053-425C-B286-A0F384842010}" vid="{BD62A873-7736-49DC-BC04-2E1800FD6122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1B7BAE2063BBBA498E7FA3450EDCBBE9" ma:contentTypeVersion="17" ma:contentTypeDescription="Új dokumentum létrehozása." ma:contentTypeScope="" ma:versionID="ae97f0d6bffc07a8f0df1fe8ca3a37b4">
  <xsd:schema xmlns:xsd="http://www.w3.org/2001/XMLSchema" xmlns:xs="http://www.w3.org/2001/XMLSchema" xmlns:p="http://schemas.microsoft.com/office/2006/metadata/properties" xmlns:ns2="43609c44-1a02-4315-af35-9867413b06e4" xmlns:ns3="1f4c7420-ec40-4a44-a15c-6f52e457a8f5" targetNamespace="http://schemas.microsoft.com/office/2006/metadata/properties" ma:root="true" ma:fieldsID="3e3129bc308700fa6c150a0be7ef38e0" ns2:_="" ns3:_="">
    <xsd:import namespace="43609c44-1a02-4315-af35-9867413b06e4"/>
    <xsd:import namespace="1f4c7420-ec40-4a44-a15c-6f52e457a8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609c44-1a02-4315-af35-9867413b06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épcímkék" ma:readOnly="false" ma:fieldId="{5cf76f15-5ced-4ddc-b409-7134ff3c332f}" ma:taxonomyMulti="true" ma:sspId="53b20e2b-54aa-4d53-abfd-23dab211b6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Láttamozási állapot" ma:internalName="L_x00e1_ttamoz_x00e1_si_x0020__x00e1_llapo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4c7420-ec40-4a44-a15c-6f52e457a8f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6a47457-5d57-42b3-9385-9d01dcfa8716}" ma:internalName="TaxCatchAll" ma:showField="CatchAllData" ma:web="1f4c7420-ec40-4a44-a15c-6f52e457a8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609c44-1a02-4315-af35-9867413b06e4">
      <Terms xmlns="http://schemas.microsoft.com/office/infopath/2007/PartnerControls"/>
    </lcf76f155ced4ddcb4097134ff3c332f>
    <TaxCatchAll xmlns="1f4c7420-ec40-4a44-a15c-6f52e457a8f5" xsi:nil="true"/>
    <_Flow_SignoffStatus xmlns="43609c44-1a02-4315-af35-9867413b06e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CA7BB1-BDBB-445D-83EB-8BD154E203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609c44-1a02-4315-af35-9867413b06e4"/>
    <ds:schemaRef ds:uri="1f4c7420-ec40-4a44-a15c-6f52e457a8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FE46F2-C6E5-4556-B528-27ABD3629795}">
  <ds:schemaRefs>
    <ds:schemaRef ds:uri="http://schemas.openxmlformats.org/package/2006/metadata/core-properties"/>
    <ds:schemaRef ds:uri="http://purl.org/dc/dcmitype/"/>
    <ds:schemaRef ds:uri="1f4c7420-ec40-4a44-a15c-6f52e457a8f5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43609c44-1a02-4315-af35-9867413b06e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31D6088-737D-4B00-8C9D-7993749680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MAB</Template>
  <TotalTime>2094</TotalTime>
  <Words>220</Words>
  <Application>Microsoft Office PowerPoint</Application>
  <PresentationFormat>Szélesvásznú</PresentationFormat>
  <Paragraphs>33</Paragraphs>
  <Slides>10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8" baseType="lpstr">
      <vt:lpstr>Arial</vt:lpstr>
      <vt:lpstr>Calibri</vt:lpstr>
      <vt:lpstr>Garamond</vt:lpstr>
      <vt:lpstr>Gotham Bold</vt:lpstr>
      <vt:lpstr>Gotham Book</vt:lpstr>
      <vt:lpstr>Montserrat</vt:lpstr>
      <vt:lpstr>Playfair Display</vt:lpstr>
      <vt:lpstr>MAB</vt:lpstr>
      <vt:lpstr>A intézményakkreditáció evolúciója:  nemzetközi kitekintés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Budai Márton</dc:creator>
  <cp:lastModifiedBy>Lőrincz  Márton Antal</cp:lastModifiedBy>
  <cp:revision>31</cp:revision>
  <dcterms:created xsi:type="dcterms:W3CDTF">2018-11-21T14:57:20Z</dcterms:created>
  <dcterms:modified xsi:type="dcterms:W3CDTF">2023-03-24T12:09:20Z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0x0101001B7BAE2063BBBA498E7FA3450EDCBBE9</vt:lpwstr>
  </property>
  <property fmtid="{D5CDD505-2E9C-101B-9397-08002B2CF9AE}" pid="3" name="MediaServiceImageTags">
    <vt:lpwstr/>
  </property>
</Properties>
</file>