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2"/>
  </p:notesMasterIdLst>
  <p:handoutMasterIdLst>
    <p:handoutMasterId r:id="rId23"/>
  </p:handoutMasterIdLst>
  <p:sldIdLst>
    <p:sldId id="264" r:id="rId5"/>
    <p:sldId id="322" r:id="rId6"/>
    <p:sldId id="330" r:id="rId7"/>
    <p:sldId id="332" r:id="rId8"/>
    <p:sldId id="283" r:id="rId9"/>
    <p:sldId id="325" r:id="rId10"/>
    <p:sldId id="319" r:id="rId11"/>
    <p:sldId id="320" r:id="rId12"/>
    <p:sldId id="321" r:id="rId13"/>
    <p:sldId id="307" r:id="rId14"/>
    <p:sldId id="310" r:id="rId15"/>
    <p:sldId id="293" r:id="rId16"/>
    <p:sldId id="314" r:id="rId17"/>
    <p:sldId id="286" r:id="rId18"/>
    <p:sldId id="331" r:id="rId19"/>
    <p:sldId id="333" r:id="rId20"/>
    <p:sldId id="33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880"/>
    <a:srgbClr val="C3CBD7"/>
    <a:srgbClr val="E4B45E"/>
    <a:srgbClr val="181A30"/>
    <a:srgbClr val="EACB58"/>
    <a:srgbClr val="393F4F"/>
    <a:srgbClr val="FF4800"/>
    <a:srgbClr val="65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FA5E6-753A-49B1-BFD1-C40DFE3B2D98}" v="1824" dt="2023-03-08T09:41:35.116"/>
    <p1510:client id="{14DB4864-1AFA-4EE7-A0E2-B9741FB9D42C}" v="66" dt="2023-03-08T09:41:29.688"/>
    <p1510:client id="{7B8E73FF-D39E-4015-92DE-104657B17ED6}" v="8" dt="2023-03-09T07:57:54.387"/>
    <p1510:client id="{9CA136E0-656C-0D47-A36D-029636DB085E}" v="112" dt="2023-03-08T22:20:34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sikota%20&#193;gnes\Downloads\ET%20T,%20NT%20d&#246;nt&#233;sek%202017-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>
                <a:solidFill>
                  <a:schemeClr val="tx2">
                    <a:lumMod val="90000"/>
                    <a:lumOff val="10000"/>
                  </a:schemeClr>
                </a:solidFill>
              </a:rPr>
              <a:t>Eljárásszámok a vizsgálati időszakban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Munka1!$D$36</c:f>
              <c:strCache>
                <c:ptCount val="1"/>
                <c:pt idx="0">
                  <c:v>Szakos döntések </c:v>
                </c:pt>
              </c:strCache>
            </c:strRef>
          </c:tx>
          <c:spPr>
            <a:solidFill>
              <a:srgbClr val="C3CBD7"/>
            </a:solidFill>
            <a:ln>
              <a:noFill/>
            </a:ln>
            <a:effectLst/>
            <a:sp3d/>
          </c:spPr>
          <c:invertIfNegative val="0"/>
          <c:cat>
            <c:numRef>
              <c:f>Munka1!$C$37:$C$42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Munka1!$D$37:$D$42</c:f>
              <c:numCache>
                <c:formatCode>General</c:formatCode>
                <c:ptCount val="6"/>
                <c:pt idx="0">
                  <c:v>102</c:v>
                </c:pt>
                <c:pt idx="1">
                  <c:v>121</c:v>
                </c:pt>
                <c:pt idx="2">
                  <c:v>148</c:v>
                </c:pt>
                <c:pt idx="3">
                  <c:v>80</c:v>
                </c:pt>
                <c:pt idx="4">
                  <c:v>111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4-4439-A1B6-4BAD0D0FD541}"/>
            </c:ext>
          </c:extLst>
        </c:ser>
        <c:ser>
          <c:idx val="1"/>
          <c:order val="1"/>
          <c:tx>
            <c:strRef>
              <c:f>Munka1!$E$36</c:f>
              <c:strCache>
                <c:ptCount val="1"/>
                <c:pt idx="0">
                  <c:v>ETP döntések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Munka1!$C$37:$C$42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Munka1!$E$37:$E$42</c:f>
              <c:numCache>
                <c:formatCode>General</c:formatCode>
                <c:ptCount val="6"/>
                <c:pt idx="0">
                  <c:v>144</c:v>
                </c:pt>
                <c:pt idx="1">
                  <c:v>151</c:v>
                </c:pt>
                <c:pt idx="2">
                  <c:v>167</c:v>
                </c:pt>
                <c:pt idx="3">
                  <c:v>161</c:v>
                </c:pt>
                <c:pt idx="4">
                  <c:v>108</c:v>
                </c:pt>
                <c:pt idx="5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4-4439-A1B6-4BAD0D0FD541}"/>
            </c:ext>
          </c:extLst>
        </c:ser>
        <c:ser>
          <c:idx val="2"/>
          <c:order val="2"/>
          <c:tx>
            <c:strRef>
              <c:f>Munka1!$F$36</c:f>
              <c:strCache>
                <c:ptCount val="1"/>
                <c:pt idx="0">
                  <c:v>IA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Munka1!$C$37:$C$42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Munka1!$F$37:$F$42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</c:v>
                </c:pt>
                <c:pt idx="3">
                  <c:v>26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F4-4439-A1B6-4BAD0D0FD541}"/>
            </c:ext>
          </c:extLst>
        </c:ser>
        <c:ser>
          <c:idx val="3"/>
          <c:order val="3"/>
          <c:tx>
            <c:strRef>
              <c:f>Munka1!$G$36</c:f>
              <c:strCache>
                <c:ptCount val="1"/>
                <c:pt idx="0">
                  <c:v>DIA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Munka1!$C$37:$C$42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Munka1!$G$37:$G$42</c:f>
              <c:numCache>
                <c:formatCode>General</c:formatCode>
                <c:ptCount val="6"/>
                <c:pt idx="3">
                  <c:v>15</c:v>
                </c:pt>
                <c:pt idx="4">
                  <c:v>27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F4-4439-A1B6-4BAD0D0FD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0847791"/>
        <c:axId val="1720849455"/>
        <c:axId val="0"/>
      </c:bar3DChart>
      <c:catAx>
        <c:axId val="1720847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20849455"/>
        <c:crosses val="autoZero"/>
        <c:auto val="1"/>
        <c:lblAlgn val="ctr"/>
        <c:lblOffset val="100"/>
        <c:noMultiLvlLbl val="0"/>
      </c:catAx>
      <c:valAx>
        <c:axId val="1720849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20847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b="1">
                <a:solidFill>
                  <a:schemeClr val="tx2">
                    <a:lumMod val="90000"/>
                    <a:lumOff val="10000"/>
                  </a:schemeClr>
                </a:solidFill>
              </a:rPr>
              <a:t>Akkreditációs eljárások</a:t>
            </a:r>
          </a:p>
        </c:rich>
      </c:tx>
      <c:layout>
        <c:manualLayout>
          <c:xMode val="edge"/>
          <c:yMode val="edge"/>
          <c:x val="0.23857156358052606"/>
          <c:y val="7.47306313796863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Munka1!$C$54</c:f>
              <c:strCache>
                <c:ptCount val="1"/>
                <c:pt idx="0">
                  <c:v>IA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Munka1!$B$55:$B$60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Munka1!$C$55:$C$60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17</c:v>
                </c:pt>
                <c:pt idx="3">
                  <c:v>10</c:v>
                </c:pt>
                <c:pt idx="4">
                  <c:v>13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B-4FD4-AC52-172FFF55B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9694639"/>
        <c:axId val="1929762863"/>
      </c:areaChart>
      <c:barChart>
        <c:barDir val="col"/>
        <c:grouping val="clustered"/>
        <c:varyColors val="0"/>
        <c:ser>
          <c:idx val="1"/>
          <c:order val="1"/>
          <c:tx>
            <c:strRef>
              <c:f>Munka1!$D$54</c:f>
              <c:strCache>
                <c:ptCount val="1"/>
                <c:pt idx="0">
                  <c:v>DIA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Munka1!$B$55:$B$60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Munka1!$D$55:$D$60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27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B-4FD4-AC52-172FFF55B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929694639"/>
        <c:axId val="1929762863"/>
      </c:barChart>
      <c:catAx>
        <c:axId val="192969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29762863"/>
        <c:crosses val="autoZero"/>
        <c:auto val="1"/>
        <c:lblAlgn val="ctr"/>
        <c:lblOffset val="100"/>
        <c:noMultiLvlLbl val="0"/>
      </c:catAx>
      <c:valAx>
        <c:axId val="1929762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2969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hu-HU" sz="3200" b="1">
                <a:solidFill>
                  <a:schemeClr val="accent1"/>
                </a:solidFill>
                <a:latin typeface="+mj-lt"/>
              </a:rPr>
              <a:t>A</a:t>
            </a:r>
            <a:r>
              <a:rPr lang="hu-HU" sz="3200" b="1" baseline="0">
                <a:solidFill>
                  <a:schemeClr val="accent1"/>
                </a:solidFill>
                <a:latin typeface="+mj-lt"/>
              </a:rPr>
              <a:t> PDCA ciklus érvényesülésére </a:t>
            </a:r>
            <a:r>
              <a:rPr lang="hu-HU" sz="3200" b="1">
                <a:solidFill>
                  <a:schemeClr val="accent1"/>
                </a:solidFill>
                <a:latin typeface="+mj-lt"/>
              </a:rPr>
              <a:t>vonatkozó leggyakoribb javaslatok,</a:t>
            </a:r>
            <a:r>
              <a:rPr lang="hu-HU" sz="3200" b="1" baseline="0">
                <a:solidFill>
                  <a:schemeClr val="accent1"/>
                </a:solidFill>
                <a:latin typeface="+mj-lt"/>
              </a:rPr>
              <a:t> észrevételek</a:t>
            </a:r>
          </a:p>
        </c:rich>
      </c:tx>
      <c:layout>
        <c:manualLayout>
          <c:xMode val="edge"/>
          <c:yMode val="edge"/>
          <c:x val="2.5429705919479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52198778753249697"/>
          <c:y val="0.16810636587502295"/>
          <c:w val="0.45342885060458904"/>
          <c:h val="0.757628999259353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Igazoltan problémás területekre vonatkozóan hiányzó intézkedések pótlása</c:v>
                </c:pt>
                <c:pt idx="1">
                  <c:v>Rendszeresség, gyakoriság növelése</c:v>
                </c:pt>
                <c:pt idx="2">
                  <c:v>Fejlesztések összekapcsolása az azokat megalapozó eredményekkel</c:v>
                </c:pt>
                <c:pt idx="3">
                  <c:v>PDCA ciklus alkalmazásának fejlesztése, a  tervezés, megvalósítás, értékelés, beavatkozás nagyobb összhangja, az egymásra épülések biztosítása</c:v>
                </c:pt>
                <c:pt idx="4">
                  <c:v>Visszacsatolási folyamatok fejlesztése, mélyítése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0.5</c:v>
                </c:pt>
                <c:pt idx="1">
                  <c:v>0.55555555555555558</c:v>
                </c:pt>
                <c:pt idx="2">
                  <c:v>0.55555555555555558</c:v>
                </c:pt>
                <c:pt idx="3">
                  <c:v>0.83333333333333337</c:v>
                </c:pt>
                <c:pt idx="4">
                  <c:v>0.88888888888888884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B-4CA6-9E09-2E7937274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442656"/>
        <c:axId val="391442984"/>
      </c:barChart>
      <c:catAx>
        <c:axId val="39144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984"/>
        <c:crosses val="autoZero"/>
        <c:auto val="1"/>
        <c:lblAlgn val="ctr"/>
        <c:lblOffset val="100"/>
        <c:noMultiLvlLbl val="0"/>
      </c:catAx>
      <c:valAx>
        <c:axId val="39144298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hu-HU" sz="3200" b="1">
                <a:solidFill>
                  <a:schemeClr val="accent1"/>
                </a:solidFill>
                <a:latin typeface="+mj-lt"/>
              </a:rPr>
              <a:t>A</a:t>
            </a:r>
            <a:r>
              <a:rPr lang="hu-HU" sz="3200" b="1" baseline="0">
                <a:solidFill>
                  <a:schemeClr val="accent1"/>
                </a:solidFill>
                <a:latin typeface="+mj-lt"/>
              </a:rPr>
              <a:t> jó példákra és azok megosztására </a:t>
            </a:r>
            <a:r>
              <a:rPr lang="hu-HU" sz="3200" b="1">
                <a:solidFill>
                  <a:schemeClr val="accent1"/>
                </a:solidFill>
                <a:latin typeface="+mj-lt"/>
              </a:rPr>
              <a:t>vonatkozó javaslatok,</a:t>
            </a:r>
            <a:r>
              <a:rPr lang="hu-HU" sz="3200" b="1" baseline="0">
                <a:solidFill>
                  <a:schemeClr val="accent1"/>
                </a:solidFill>
                <a:latin typeface="+mj-lt"/>
              </a:rPr>
              <a:t> észrevételek</a:t>
            </a:r>
          </a:p>
        </c:rich>
      </c:tx>
      <c:layout>
        <c:manualLayout>
          <c:xMode val="edge"/>
          <c:yMode val="edge"/>
          <c:x val="1.07498359580052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49997424540682417"/>
          <c:y val="0.16430227471566053"/>
          <c:w val="0.47544242125984254"/>
          <c:h val="0.78458982210557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A szervezeti egységek és a központi intézmény törekvéseinek összehangolása, eredményeik kölcsönös becsatornázása egymás munkájába</c:v>
                </c:pt>
                <c:pt idx="1">
                  <c:v>Kari jó gyakorlatok intézményi kiterjesztése</c:v>
                </c:pt>
                <c:pt idx="2">
                  <c:v>Jó gyakorlatok, innovációk intézményen belüli rendszeres megosztása</c:v>
                </c:pt>
                <c:pt idx="3">
                  <c:v>Jó gyakorlatok felmérése, azonosítása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0.33333333333333331</c:v>
                </c:pt>
                <c:pt idx="1">
                  <c:v>0.3888888888888889</c:v>
                </c:pt>
                <c:pt idx="2">
                  <c:v>0.44444444444444442</c:v>
                </c:pt>
                <c:pt idx="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B-4CA6-9E09-2E7937274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442656"/>
        <c:axId val="391442984"/>
      </c:barChart>
      <c:catAx>
        <c:axId val="39144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984"/>
        <c:crosses val="autoZero"/>
        <c:auto val="1"/>
        <c:lblAlgn val="ctr"/>
        <c:lblOffset val="100"/>
        <c:noMultiLvlLbl val="0"/>
      </c:catAx>
      <c:valAx>
        <c:axId val="391442984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512312536539641"/>
          <c:y val="0.23035978538933205"/>
          <c:w val="0.44018358600995205"/>
          <c:h val="0.683578502565867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Személyes látogatással egybekötött monitor eljárás közbeiktatásával és a kért intézkedésekről szóló írásbeli jelentés / beszámoló megküldése mellett akkreditált</c:v>
                </c:pt>
                <c:pt idx="1">
                  <c:v>Személyes látogatással egybekötött monitor eljárás közbeiktatásával akkreditált</c:v>
                </c:pt>
                <c:pt idx="2">
                  <c:v>A kért intézkedésekről szóló írásbeli követő jelentés megküldése mellett akkreditált</c:v>
                </c:pt>
                <c:pt idx="3">
                  <c:v>Feltétel nélkül akkreditált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22</c:v>
                </c:pt>
                <c:pt idx="1">
                  <c:v>23.7</c:v>
                </c:pt>
                <c:pt idx="2">
                  <c:v>25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B-4CA6-9E09-2E7937274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442656"/>
        <c:axId val="391442984"/>
      </c:barChart>
      <c:catAx>
        <c:axId val="39144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984"/>
        <c:crosses val="autoZero"/>
        <c:auto val="1"/>
        <c:lblAlgn val="ctr"/>
        <c:lblOffset val="100"/>
        <c:noMultiLvlLbl val="0"/>
      </c:catAx>
      <c:valAx>
        <c:axId val="391442984"/>
        <c:scaling>
          <c:orientation val="minMax"/>
          <c:max val="40"/>
          <c:min val="8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1442656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44379-30EE-5E44-AE90-03B537732225}" type="doc">
      <dgm:prSet loTypeId="urn:microsoft.com/office/officeart/2005/8/layout/pyramid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C96F981-0033-BF45-A181-FF5E7E3D8683}">
      <dgm:prSet phldrT="[Szöveg]" custT="1"/>
      <dgm:spPr>
        <a:solidFill>
          <a:schemeClr val="bg1"/>
        </a:solidFill>
        <a:ln w="38100">
          <a:solidFill>
            <a:srgbClr val="E4B45E"/>
          </a:solidFill>
        </a:ln>
      </dgm:spPr>
      <dgm:t>
        <a:bodyPr anchor="t"/>
        <a:lstStyle/>
        <a:p>
          <a:r>
            <a:rPr lang="hu-HU" sz="2000" b="1" dirty="0">
              <a:solidFill>
                <a:schemeClr val="accent1">
                  <a:lumMod val="50000"/>
                </a:schemeClr>
              </a:solidFill>
            </a:rPr>
            <a:t>MINŐSÉGIRÁNYÍTÁSI RENDSZER ÉRTÉKELÉSE - MINŐSÉGMENEDZSMENT </a:t>
          </a:r>
        </a:p>
      </dgm:t>
    </dgm:pt>
    <dgm:pt modelId="{29F9FFE1-979B-3E4A-AA31-B814CC05658E}" type="parTrans" cxnId="{9A36B643-9190-8549-90D7-8C246DF8C43A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102A2CFE-1D48-6346-9305-84401D05F12C}" type="sibTrans" cxnId="{9A36B643-9190-8549-90D7-8C246DF8C43A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BCE002E3-E6DD-BD46-A8A3-13F96C2FA8EE}">
      <dgm:prSet phldrT="[Szöveg]" custT="1"/>
      <dgm:spPr>
        <a:solidFill>
          <a:schemeClr val="bg2"/>
        </a:solidFill>
        <a:ln w="28575">
          <a:solidFill>
            <a:srgbClr val="E4B45E"/>
          </a:solidFill>
        </a:ln>
      </dgm:spPr>
      <dgm:t>
        <a:bodyPr/>
        <a:lstStyle/>
        <a:p>
          <a:r>
            <a:rPr lang="hu-HU" sz="2000" b="1" dirty="0">
              <a:solidFill>
                <a:schemeClr val="accent1">
                  <a:lumMod val="50000"/>
                </a:schemeClr>
              </a:solidFill>
            </a:rPr>
            <a:t>KÉPZÉSI TERÜLETI AKKREDITÁCIÓ </a:t>
          </a:r>
        </a:p>
      </dgm:t>
    </dgm:pt>
    <dgm:pt modelId="{E148B86E-6524-FA47-8520-48967927DEC4}" type="parTrans" cxnId="{11D3F196-4EF8-D14F-B40E-8F0159624CBD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D552E1B6-0696-2C4A-B520-91EB958951C7}" type="sibTrans" cxnId="{11D3F196-4EF8-D14F-B40E-8F0159624CBD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39401E38-9ABE-EF44-A098-2019E8EF3B4A}">
      <dgm:prSet phldrT="[Szöveg]" custT="1"/>
      <dgm:spPr>
        <a:solidFill>
          <a:schemeClr val="accent3">
            <a:lumMod val="60000"/>
            <a:lumOff val="40000"/>
          </a:schemeClr>
        </a:solidFill>
        <a:ln w="28575">
          <a:solidFill>
            <a:srgbClr val="E4B45E"/>
          </a:solidFill>
        </a:ln>
      </dgm:spPr>
      <dgm:t>
        <a:bodyPr/>
        <a:lstStyle/>
        <a:p>
          <a:endParaRPr lang="hu-HU" sz="2800" dirty="0">
            <a:solidFill>
              <a:schemeClr val="accent1">
                <a:lumMod val="50000"/>
              </a:schemeClr>
            </a:solidFill>
          </a:endParaRPr>
        </a:p>
        <a:p>
          <a:r>
            <a:rPr lang="hu-HU" sz="2800">
              <a:solidFill>
                <a:schemeClr val="accent1">
                  <a:lumMod val="50000"/>
                </a:schemeClr>
              </a:solidFill>
            </a:rPr>
            <a:t>HALLGATÓ</a:t>
          </a:r>
        </a:p>
        <a:p>
          <a:r>
            <a:rPr lang="hu-HU" sz="2800" dirty="0">
              <a:solidFill>
                <a:schemeClr val="accent1">
                  <a:lumMod val="50000"/>
                </a:schemeClr>
              </a:solidFill>
            </a:rPr>
            <a:t>SZAK </a:t>
          </a:r>
        </a:p>
      </dgm:t>
    </dgm:pt>
    <dgm:pt modelId="{0E2A6A85-EE8E-C34E-876A-50782BD54AD3}" type="parTrans" cxnId="{74026B57-2365-534F-BE9E-1C4DE7FCFE8A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F25DC0D6-8EBF-FE4E-978A-FB9092A36CEB}" type="sibTrans" cxnId="{74026B57-2365-534F-BE9E-1C4DE7FCFE8A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4192DFBF-41A6-0A4E-BEA9-916921E40ECF}">
      <dgm:prSet phldrT="[Szöveg]" custT="1"/>
      <dgm:spPr>
        <a:solidFill>
          <a:schemeClr val="bg2"/>
        </a:solidFill>
        <a:ln w="28575">
          <a:solidFill>
            <a:srgbClr val="E4B45E"/>
          </a:solidFill>
        </a:ln>
      </dgm:spPr>
      <dgm:t>
        <a:bodyPr/>
        <a:lstStyle/>
        <a:p>
          <a:r>
            <a:rPr lang="hu-HU" sz="2000" b="1" dirty="0">
              <a:solidFill>
                <a:schemeClr val="accent1">
                  <a:lumMod val="50000"/>
                </a:schemeClr>
              </a:solidFill>
            </a:rPr>
            <a:t>TUDOMÁNYOS TEVÉKENYSÉG </a:t>
          </a:r>
        </a:p>
      </dgm:t>
    </dgm:pt>
    <dgm:pt modelId="{2D8099BC-9EDE-5143-AEA8-27724655F3E1}" type="parTrans" cxnId="{2A5062CE-4C10-2840-8641-A13D5945FE50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3D5D0683-2470-2B4D-BB3F-8108BC9FA744}" type="sibTrans" cxnId="{2A5062CE-4C10-2840-8641-A13D5945FE50}">
      <dgm:prSet/>
      <dgm:spPr/>
      <dgm:t>
        <a:bodyPr/>
        <a:lstStyle/>
        <a:p>
          <a:endParaRPr lang="hu-HU">
            <a:solidFill>
              <a:schemeClr val="accent1">
                <a:lumMod val="50000"/>
              </a:schemeClr>
            </a:solidFill>
          </a:endParaRPr>
        </a:p>
      </dgm:t>
    </dgm:pt>
    <dgm:pt modelId="{48B4B149-3F94-144C-A7B9-857CFDE23853}" type="pres">
      <dgm:prSet presAssocID="{B8144379-30EE-5E44-AE90-03B537732225}" presName="compositeShape" presStyleCnt="0">
        <dgm:presLayoutVars>
          <dgm:chMax val="9"/>
          <dgm:dir/>
          <dgm:resizeHandles val="exact"/>
        </dgm:presLayoutVars>
      </dgm:prSet>
      <dgm:spPr/>
    </dgm:pt>
    <dgm:pt modelId="{60140933-C0DD-A449-9732-757DB5BBC51C}" type="pres">
      <dgm:prSet presAssocID="{B8144379-30EE-5E44-AE90-03B537732225}" presName="triangle1" presStyleLbl="node1" presStyleIdx="0" presStyleCnt="4" custScaleX="213462" custScaleY="96155">
        <dgm:presLayoutVars>
          <dgm:bulletEnabled val="1"/>
        </dgm:presLayoutVars>
      </dgm:prSet>
      <dgm:spPr/>
    </dgm:pt>
    <dgm:pt modelId="{F863C526-55F8-6B4F-AA3F-C8BC0AECB0CC}" type="pres">
      <dgm:prSet presAssocID="{B8144379-30EE-5E44-AE90-03B537732225}" presName="triangle2" presStyleLbl="node1" presStyleIdx="1" presStyleCnt="4" custScaleX="149702" custScaleY="79851" custLinFactNeighborX="-29567" custLinFactNeighborY="-25329">
        <dgm:presLayoutVars>
          <dgm:bulletEnabled val="1"/>
        </dgm:presLayoutVars>
      </dgm:prSet>
      <dgm:spPr/>
    </dgm:pt>
    <dgm:pt modelId="{3337ADF9-CD0C-5F48-BC60-E07B7307CF86}" type="pres">
      <dgm:prSet presAssocID="{B8144379-30EE-5E44-AE90-03B537732225}" presName="triangle3" presStyleLbl="node1" presStyleIdx="2" presStyleCnt="4" custScaleX="119220" custScaleY="59212" custLinFactNeighborX="729" custLinFactNeighborY="-19232">
        <dgm:presLayoutVars>
          <dgm:bulletEnabled val="1"/>
        </dgm:presLayoutVars>
      </dgm:prSet>
      <dgm:spPr/>
    </dgm:pt>
    <dgm:pt modelId="{E3907579-8541-C64A-A610-A8B6B0262BDC}" type="pres">
      <dgm:prSet presAssocID="{B8144379-30EE-5E44-AE90-03B537732225}" presName="triangle4" presStyleLbl="node1" presStyleIdx="3" presStyleCnt="4" custScaleX="149166" custScaleY="81170" custLinFactNeighborX="31487" custLinFactNeighborY="-26851">
        <dgm:presLayoutVars>
          <dgm:bulletEnabled val="1"/>
        </dgm:presLayoutVars>
      </dgm:prSet>
      <dgm:spPr/>
    </dgm:pt>
  </dgm:ptLst>
  <dgm:cxnLst>
    <dgm:cxn modelId="{F3D8482C-FCBE-CD47-AA2F-AD16AF862C25}" type="presOf" srcId="{DC96F981-0033-BF45-A181-FF5E7E3D8683}" destId="{60140933-C0DD-A449-9732-757DB5BBC51C}" srcOrd="0" destOrd="0" presId="urn:microsoft.com/office/officeart/2005/8/layout/pyramid4"/>
    <dgm:cxn modelId="{9A36B643-9190-8549-90D7-8C246DF8C43A}" srcId="{B8144379-30EE-5E44-AE90-03B537732225}" destId="{DC96F981-0033-BF45-A181-FF5E7E3D8683}" srcOrd="0" destOrd="0" parTransId="{29F9FFE1-979B-3E4A-AA31-B814CC05658E}" sibTransId="{102A2CFE-1D48-6346-9305-84401D05F12C}"/>
    <dgm:cxn modelId="{74026B57-2365-534F-BE9E-1C4DE7FCFE8A}" srcId="{B8144379-30EE-5E44-AE90-03B537732225}" destId="{39401E38-9ABE-EF44-A098-2019E8EF3B4A}" srcOrd="2" destOrd="0" parTransId="{0E2A6A85-EE8E-C34E-876A-50782BD54AD3}" sibTransId="{F25DC0D6-8EBF-FE4E-978A-FB9092A36CEB}"/>
    <dgm:cxn modelId="{E624568C-60E5-0445-999B-591DEC2CA7BA}" type="presOf" srcId="{4192DFBF-41A6-0A4E-BEA9-916921E40ECF}" destId="{E3907579-8541-C64A-A610-A8B6B0262BDC}" srcOrd="0" destOrd="0" presId="urn:microsoft.com/office/officeart/2005/8/layout/pyramid4"/>
    <dgm:cxn modelId="{21C5B396-D3A1-D544-88F3-84FC840B2953}" type="presOf" srcId="{39401E38-9ABE-EF44-A098-2019E8EF3B4A}" destId="{3337ADF9-CD0C-5F48-BC60-E07B7307CF86}" srcOrd="0" destOrd="0" presId="urn:microsoft.com/office/officeart/2005/8/layout/pyramid4"/>
    <dgm:cxn modelId="{11D3F196-4EF8-D14F-B40E-8F0159624CBD}" srcId="{B8144379-30EE-5E44-AE90-03B537732225}" destId="{BCE002E3-E6DD-BD46-A8A3-13F96C2FA8EE}" srcOrd="1" destOrd="0" parTransId="{E148B86E-6524-FA47-8520-48967927DEC4}" sibTransId="{D552E1B6-0696-2C4A-B520-91EB958951C7}"/>
    <dgm:cxn modelId="{2A5062CE-4C10-2840-8641-A13D5945FE50}" srcId="{B8144379-30EE-5E44-AE90-03B537732225}" destId="{4192DFBF-41A6-0A4E-BEA9-916921E40ECF}" srcOrd="3" destOrd="0" parTransId="{2D8099BC-9EDE-5143-AEA8-27724655F3E1}" sibTransId="{3D5D0683-2470-2B4D-BB3F-8108BC9FA744}"/>
    <dgm:cxn modelId="{EE5430FE-7F05-3644-810E-37A180AB9E3E}" type="presOf" srcId="{B8144379-30EE-5E44-AE90-03B537732225}" destId="{48B4B149-3F94-144C-A7B9-857CFDE23853}" srcOrd="0" destOrd="0" presId="urn:microsoft.com/office/officeart/2005/8/layout/pyramid4"/>
    <dgm:cxn modelId="{DE1E3CFE-47B4-BD4B-A9F1-68562DC9C5A3}" type="presOf" srcId="{BCE002E3-E6DD-BD46-A8A3-13F96C2FA8EE}" destId="{F863C526-55F8-6B4F-AA3F-C8BC0AECB0CC}" srcOrd="0" destOrd="0" presId="urn:microsoft.com/office/officeart/2005/8/layout/pyramid4"/>
    <dgm:cxn modelId="{081B0384-4314-5848-83C3-1F4841D24E3F}" type="presParOf" srcId="{48B4B149-3F94-144C-A7B9-857CFDE23853}" destId="{60140933-C0DD-A449-9732-757DB5BBC51C}" srcOrd="0" destOrd="0" presId="urn:microsoft.com/office/officeart/2005/8/layout/pyramid4"/>
    <dgm:cxn modelId="{26ECDF78-2CC3-1F48-9DEB-FAD33AC07A18}" type="presParOf" srcId="{48B4B149-3F94-144C-A7B9-857CFDE23853}" destId="{F863C526-55F8-6B4F-AA3F-C8BC0AECB0CC}" srcOrd="1" destOrd="0" presId="urn:microsoft.com/office/officeart/2005/8/layout/pyramid4"/>
    <dgm:cxn modelId="{561F21CB-C997-6C4D-B203-A607C844CBE4}" type="presParOf" srcId="{48B4B149-3F94-144C-A7B9-857CFDE23853}" destId="{3337ADF9-CD0C-5F48-BC60-E07B7307CF86}" srcOrd="2" destOrd="0" presId="urn:microsoft.com/office/officeart/2005/8/layout/pyramid4"/>
    <dgm:cxn modelId="{398B5E1B-E25A-F44A-A06D-10D2D10DC1B1}" type="presParOf" srcId="{48B4B149-3F94-144C-A7B9-857CFDE23853}" destId="{E3907579-8541-C64A-A610-A8B6B0262BDC}" srcOrd="3" destOrd="0" presId="urn:microsoft.com/office/officeart/2005/8/layout/pyramid4"/>
  </dgm:cxnLst>
  <dgm:bg>
    <a:solidFill>
      <a:schemeClr val="bg2"/>
    </a:solidFill>
  </dgm:bg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0933-C0DD-A449-9732-757DB5BBC51C}">
      <dsp:nvSpPr>
        <dsp:cNvPr id="0" name=""/>
        <dsp:cNvSpPr/>
      </dsp:nvSpPr>
      <dsp:spPr>
        <a:xfrm>
          <a:off x="1983582" y="216939"/>
          <a:ext cx="8169048" cy="3679787"/>
        </a:xfrm>
        <a:prstGeom prst="triangle">
          <a:avLst/>
        </a:prstGeom>
        <a:solidFill>
          <a:schemeClr val="bg1"/>
        </a:solidFill>
        <a:ln w="38100" cap="flat" cmpd="sng" algn="ctr">
          <a:solidFill>
            <a:srgbClr val="E4B4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1">
                  <a:lumMod val="50000"/>
                </a:schemeClr>
              </a:solidFill>
            </a:rPr>
            <a:t>MINŐSÉGIRÁNYÍTÁSI RENDSZER ÉRTÉKELÉSE - MINŐSÉGMENEDZSMENT </a:t>
          </a:r>
        </a:p>
      </dsp:txBody>
      <dsp:txXfrm>
        <a:off x="4025844" y="2056833"/>
        <a:ext cx="4084524" cy="1839893"/>
      </dsp:txXfrm>
    </dsp:sp>
    <dsp:sp modelId="{F863C526-55F8-6B4F-AA3F-C8BC0AECB0CC}">
      <dsp:nvSpPr>
        <dsp:cNvPr id="0" name=""/>
        <dsp:cNvSpPr/>
      </dsp:nvSpPr>
      <dsp:spPr>
        <a:xfrm>
          <a:off x="158632" y="3386520"/>
          <a:ext cx="5728995" cy="3055844"/>
        </a:xfrm>
        <a:prstGeom prst="triangle">
          <a:avLst/>
        </a:prstGeom>
        <a:solidFill>
          <a:schemeClr val="bg2"/>
        </a:solidFill>
        <a:ln w="28575" cap="flat" cmpd="sng" algn="ctr">
          <a:solidFill>
            <a:srgbClr val="E4B4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1">
                  <a:lumMod val="50000"/>
                </a:schemeClr>
              </a:solidFill>
            </a:rPr>
            <a:t>KÉPZÉSI TERÜLETI AKKREDITÁCIÓ </a:t>
          </a:r>
        </a:p>
      </dsp:txBody>
      <dsp:txXfrm>
        <a:off x="1590881" y="4914442"/>
        <a:ext cx="2864497" cy="1527922"/>
      </dsp:txXfrm>
    </dsp:sp>
    <dsp:sp modelId="{3337ADF9-CD0C-5F48-BC60-E07B7307CF86}">
      <dsp:nvSpPr>
        <dsp:cNvPr id="0" name=""/>
        <dsp:cNvSpPr/>
      </dsp:nvSpPr>
      <dsp:spPr>
        <a:xfrm rot="10800000">
          <a:off x="3814770" y="4014768"/>
          <a:ext cx="4562470" cy="2266003"/>
        </a:xfrm>
        <a:prstGeom prst="triangle">
          <a:avLst/>
        </a:prstGeom>
        <a:solidFill>
          <a:schemeClr val="accent3">
            <a:lumMod val="60000"/>
            <a:lumOff val="40000"/>
          </a:schemeClr>
        </a:solidFill>
        <a:ln w="28575" cap="flat" cmpd="sng" algn="ctr">
          <a:solidFill>
            <a:srgbClr val="E4B4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 dirty="0">
            <a:solidFill>
              <a:schemeClr val="accent1">
                <a:lumMod val="50000"/>
              </a:schemeClr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>
              <a:solidFill>
                <a:schemeClr val="accent1">
                  <a:lumMod val="50000"/>
                </a:schemeClr>
              </a:solidFill>
            </a:rPr>
            <a:t>HALLGATÓ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accent1">
                  <a:lumMod val="50000"/>
                </a:schemeClr>
              </a:solidFill>
            </a:rPr>
            <a:t>SZAK </a:t>
          </a:r>
        </a:p>
      </dsp:txBody>
      <dsp:txXfrm rot="10800000">
        <a:off x="4955387" y="4014768"/>
        <a:ext cx="2281235" cy="1133001"/>
      </dsp:txXfrm>
    </dsp:sp>
    <dsp:sp modelId="{E3907579-8541-C64A-A610-A8B6B0262BDC}">
      <dsp:nvSpPr>
        <dsp:cNvPr id="0" name=""/>
        <dsp:cNvSpPr/>
      </dsp:nvSpPr>
      <dsp:spPr>
        <a:xfrm>
          <a:off x="6332318" y="3303035"/>
          <a:ext cx="5708483" cy="3106321"/>
        </a:xfrm>
        <a:prstGeom prst="triangle">
          <a:avLst/>
        </a:prstGeom>
        <a:solidFill>
          <a:schemeClr val="bg2"/>
        </a:solidFill>
        <a:ln w="28575" cap="flat" cmpd="sng" algn="ctr">
          <a:solidFill>
            <a:srgbClr val="E4B45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>
              <a:solidFill>
                <a:schemeClr val="accent1">
                  <a:lumMod val="50000"/>
                </a:schemeClr>
              </a:solidFill>
            </a:rPr>
            <a:t>TUDOMÁNYOS TEVÉKENYSÉG </a:t>
          </a:r>
        </a:p>
      </dsp:txBody>
      <dsp:txXfrm>
        <a:off x="7759439" y="4856196"/>
        <a:ext cx="2854241" cy="155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0.04516</cdr:x>
      <cdr:y>0.15901</cdr:y>
    </cdr:from>
    <cdr:to>
      <cdr:x>0.51903</cdr:x>
      <cdr:y>0.93578</cdr:y>
    </cdr:to>
    <cdr:sp macro="" textlink="">
      <cdr:nvSpPr>
        <cdr:cNvPr id="2" name="Téglalap 1">
          <a:extLst xmlns:a="http://schemas.openxmlformats.org/drawingml/2006/main">
            <a:ext uri="{FF2B5EF4-FFF2-40B4-BE49-F238E27FC236}">
              <a16:creationId xmlns:a16="http://schemas.microsoft.com/office/drawing/2014/main" id="{0F337241-71AD-8942-C829-3F252F3F3F96}"/>
            </a:ext>
          </a:extLst>
        </cdr:cNvPr>
        <cdr:cNvSpPr/>
      </cdr:nvSpPr>
      <cdr:spPr>
        <a:xfrm xmlns:a="http://schemas.openxmlformats.org/drawingml/2006/main">
          <a:off x="550607" y="1258530"/>
          <a:ext cx="5777408" cy="61479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hu-HU" sz="1100" dirty="0"/>
            <a:t>azonosítása </a:t>
          </a:r>
        </a:p>
        <a:p xmlns:a="http://schemas.openxmlformats.org/drawingml/2006/main">
          <a:pPr algn="l"/>
          <a:endParaRPr lang="hu-HU" sz="1100" dirty="0"/>
        </a:p>
        <a:p xmlns:a="http://schemas.openxmlformats.org/drawingml/2006/main">
          <a:pPr algn="l"/>
          <a:r>
            <a:rPr lang="hu-HU" sz="1100" dirty="0"/>
            <a:t>Jó példák, innovációk intézményen belüli rendszeres megosztás</a:t>
          </a:r>
          <a:endParaRPr lang="hu-HU" sz="11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hu-HU" sz="2000" dirty="0">
              <a:solidFill>
                <a:schemeClr val="tx1"/>
              </a:solidFill>
            </a:rPr>
            <a:t>A visszacsatolási folyamatok fejlesztése, mélyítése</a:t>
          </a: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hu-HU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hu-HU" sz="2000" dirty="0">
              <a:solidFill>
                <a:schemeClr val="tx1"/>
              </a:solidFill>
            </a:rPr>
            <a:t>A PDCA-ciklus alkalmazásának fejlesztése. A minőségfejlesztési spirál hiánya</a:t>
          </a: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hu-HU" sz="2000" dirty="0">
              <a:solidFill>
                <a:schemeClr val="tx1"/>
              </a:solidFill>
            </a:rPr>
            <a:t>A ciklusban elért eredmények nem összekapcsoltak a további eredményekkel</a:t>
          </a: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hu-HU" sz="2000" dirty="0">
              <a:solidFill>
                <a:schemeClr val="tx1"/>
              </a:solidFill>
            </a:rPr>
            <a:t>A cikluselemek rendszerességének hiánya</a:t>
          </a: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endParaRPr lang="hu-HU" sz="2000" dirty="0">
            <a:solidFill>
              <a:schemeClr val="tx1"/>
            </a:solidFill>
          </a:endParaRPr>
        </a:p>
        <a:p xmlns:a="http://schemas.openxmlformats.org/drawingml/2006/main">
          <a:pPr algn="l"/>
          <a:r>
            <a:rPr lang="hu-HU" sz="2000" dirty="0">
              <a:solidFill>
                <a:schemeClr val="tx1"/>
              </a:solidFill>
            </a:rPr>
            <a:t>A ciklus során feltárt problémás területekre reagáló intézkedések elmaradása</a:t>
          </a:r>
          <a:r>
            <a:rPr lang="hu-HU" sz="2400" dirty="0">
              <a:solidFill>
                <a:schemeClr val="tx1"/>
              </a:solidFill>
            </a:rPr>
            <a:t>  </a:t>
          </a:r>
        </a:p>
      </cdr:txBody>
    </cdr:sp>
  </cdr:relSizeAnchor>
  <cdr:relSizeAnchor xmlns:cdr="http://schemas.openxmlformats.org/drawingml/2006/chartDrawing">
    <cdr:from>
      <cdr:x>0.7108</cdr:x>
      <cdr:y>0</cdr:y>
    </cdr:from>
    <cdr:to>
      <cdr:x>0.88069</cdr:x>
      <cdr:y>0.22975</cdr:y>
    </cdr:to>
    <cdr:pic>
      <cdr:nvPicPr>
        <cdr:cNvPr id="4" name="Ábra 3" descr="Kör nyíllal körvonalas">
          <a:extLst xmlns:a="http://schemas.openxmlformats.org/drawingml/2006/main">
            <a:ext uri="{FF2B5EF4-FFF2-40B4-BE49-F238E27FC236}">
              <a16:creationId xmlns:a16="http://schemas.microsoft.com/office/drawing/2014/main" id="{441256D6-D361-C766-B652-86D5D4DDFC5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666017" y="0"/>
          <a:ext cx="2071300" cy="181840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1.64042E-7</cdr:x>
      <cdr:y>0.1625</cdr:y>
    </cdr:from>
    <cdr:to>
      <cdr:x>0.5</cdr:x>
      <cdr:y>1</cdr:y>
    </cdr:to>
    <cdr:sp macro="" textlink="">
      <cdr:nvSpPr>
        <cdr:cNvPr id="3" name="Téglalap 2">
          <a:extLst xmlns:a="http://schemas.openxmlformats.org/drawingml/2006/main">
            <a:ext uri="{FF2B5EF4-FFF2-40B4-BE49-F238E27FC236}">
              <a16:creationId xmlns:a16="http://schemas.microsoft.com/office/drawing/2014/main" id="{DD7AC06F-8C58-5E52-C06F-87783D221306}"/>
            </a:ext>
          </a:extLst>
        </cdr:cNvPr>
        <cdr:cNvSpPr/>
      </cdr:nvSpPr>
      <cdr:spPr>
        <a:xfrm xmlns:a="http://schemas.openxmlformats.org/drawingml/2006/main">
          <a:off x="2" y="1114426"/>
          <a:ext cx="6095998" cy="57435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hu-HU" sz="1100" dirty="0"/>
            <a:t>azonosítása </a:t>
          </a:r>
        </a:p>
        <a:p xmlns:a="http://schemas.openxmlformats.org/drawingml/2006/main">
          <a:pPr algn="ctr"/>
          <a:endParaRPr lang="hu-HU" sz="1100" dirty="0"/>
        </a:p>
        <a:p xmlns:a="http://schemas.openxmlformats.org/drawingml/2006/main">
          <a:pPr algn="ctr"/>
          <a:r>
            <a:rPr lang="hu-HU" sz="1100" dirty="0"/>
            <a:t>Jó példák, innovációk intézményen belüli rendszeres megosztás</a:t>
          </a:r>
          <a:endParaRPr lang="hu-HU" sz="11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Jó példák felmérése, azonosítása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Jó példák, innovációk intézményen belüli rendszeres megosztása 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Kari jó példák intézményi kiterjesztése </a:t>
          </a:r>
        </a:p>
        <a:p xmlns:a="http://schemas.openxmlformats.org/drawingml/2006/main">
          <a:pPr algn="ctr"/>
          <a:br>
            <a:rPr lang="hu-HU" sz="2400" dirty="0">
              <a:solidFill>
                <a:schemeClr val="tx1"/>
              </a:solidFill>
            </a:rPr>
          </a:br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A szervezeti egységek és intézményi szintű eredmények kölcsönös megosztása, becsatornázása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0.04194</cdr:x>
      <cdr:y>0.13896</cdr:y>
    </cdr:from>
    <cdr:to>
      <cdr:x>0.52372</cdr:x>
      <cdr:y>0.89981</cdr:y>
    </cdr:to>
    <cdr:sp macro="" textlink="">
      <cdr:nvSpPr>
        <cdr:cNvPr id="2" name="Téglalap 1">
          <a:extLst xmlns:a="http://schemas.openxmlformats.org/drawingml/2006/main">
            <a:ext uri="{FF2B5EF4-FFF2-40B4-BE49-F238E27FC236}">
              <a16:creationId xmlns:a16="http://schemas.microsoft.com/office/drawing/2014/main" id="{1D54BCEA-5D9B-ECB8-6977-81517C165BB9}"/>
            </a:ext>
          </a:extLst>
        </cdr:cNvPr>
        <cdr:cNvSpPr/>
      </cdr:nvSpPr>
      <cdr:spPr>
        <a:xfrm xmlns:a="http://schemas.openxmlformats.org/drawingml/2006/main">
          <a:off x="318508" y="831223"/>
          <a:ext cx="3658568" cy="45512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100" dirty="0"/>
            <a:t>azonosítása </a:t>
          </a:r>
        </a:p>
        <a:p xmlns:a="http://schemas.openxmlformats.org/drawingml/2006/main">
          <a:pPr algn="ctr"/>
          <a:endParaRPr lang="hu-HU" sz="1100" dirty="0"/>
        </a:p>
        <a:p xmlns:a="http://schemas.openxmlformats.org/drawingml/2006/main">
          <a:pPr algn="ctr"/>
          <a:r>
            <a:rPr lang="hu-HU" sz="1100" dirty="0"/>
            <a:t>Jó példák, innovációk intézményen belüli rendszeres megosztás</a:t>
          </a:r>
          <a:endParaRPr lang="hu-HU" sz="11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Feltétel nélkül akkreditált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Intézkedési terv látogatás nélkül 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Személyes látogatás 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hu-HU" sz="2400" dirty="0">
              <a:solidFill>
                <a:schemeClr val="tx1"/>
              </a:solidFill>
            </a:rPr>
            <a:t>Személyes látogatás és intézkedési terv</a:t>
          </a:r>
        </a:p>
        <a:p xmlns:a="http://schemas.openxmlformats.org/drawingml/2006/main">
          <a:pPr algn="ctr"/>
          <a:endParaRPr lang="hu-HU" sz="2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6E62BBBE-4880-4234-92DD-3B872EEFBB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BFDE4F-D391-46B3-ACE7-7C0D70A86E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6C5FF-32FC-4D65-817F-B40486E5CCFA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7018FA2-F7B7-411D-8BD8-323E6A1AC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84C9F1C-8174-444E-ABCF-0AC240B13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5636-A84F-486A-B01A-979DF0F0D63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60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426C-90B0-4E44-8F68-F5D579A0F7BF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EF3FE-9A5A-4A1D-A0BD-DB0C3FF0BB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09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visszacsatolási folyamat… lesz = A PDCA-ciklus alkalmazásának fejlesztése. A minőségfejlesztési spirál hiánya. A ciklusban elért fejlesztési eredmények nem összekapcsoltak a további fejlesztésekkel. A cikluselemek rendszerességének hiánya. A ciklus során detektált problémás területekre reagáló intézkedések elmaradása.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EF3FE-9A5A-4A1D-A0BD-DB0C3FF0BB2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42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EF3FE-9A5A-4A1D-A0BD-DB0C3FF0BB2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4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3649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tvezető dia fehé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68"/>
            <a:ext cx="10515600" cy="1325563"/>
          </a:xfrm>
        </p:spPr>
        <p:txBody>
          <a:bodyPr/>
          <a:lstStyle>
            <a:lvl1pPr>
              <a:defRPr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40670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2573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6573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2114550" indent="-28575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21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>
              <a:buClr>
                <a:schemeClr val="accent3"/>
              </a:buClr>
              <a:defRPr>
                <a:latin typeface="+mn-lt"/>
              </a:defRPr>
            </a:lvl4pPr>
            <a:lvl5pPr>
              <a:buClr>
                <a:schemeClr val="accent3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6"/>
              </a:buClr>
              <a:defRPr>
                <a:latin typeface="+mn-lt"/>
              </a:defRPr>
            </a:lvl1pPr>
            <a:lvl2pPr>
              <a:buClr>
                <a:schemeClr val="accent6"/>
              </a:buClr>
              <a:defRPr>
                <a:latin typeface="+mn-lt"/>
              </a:defRPr>
            </a:lvl2pPr>
            <a:lvl3pPr>
              <a:buClr>
                <a:schemeClr val="accent6"/>
              </a:buClr>
              <a:defRPr>
                <a:latin typeface="+mn-lt"/>
              </a:defRPr>
            </a:lvl3pPr>
            <a:lvl4pPr>
              <a:buClr>
                <a:schemeClr val="accent6"/>
              </a:buClr>
              <a:defRPr>
                <a:latin typeface="+mn-lt"/>
              </a:defRPr>
            </a:lvl4pPr>
            <a:lvl5pPr>
              <a:buClr>
                <a:schemeClr val="accent6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8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93F4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+mn-lt"/>
              </a:defRPr>
            </a:lvl1pPr>
            <a:lvl2pPr>
              <a:buClr>
                <a:schemeClr val="accent3"/>
              </a:buClr>
              <a:defRPr>
                <a:latin typeface="+mn-lt"/>
              </a:defRPr>
            </a:lvl2pPr>
            <a:lvl3pPr>
              <a:buClr>
                <a:schemeClr val="accent3"/>
              </a:buClr>
              <a:defRPr>
                <a:latin typeface="+mn-lt"/>
              </a:defRPr>
            </a:lvl3pPr>
            <a:lvl4pPr>
              <a:buClr>
                <a:schemeClr val="accent3"/>
              </a:buClr>
              <a:defRPr>
                <a:latin typeface="+mn-lt"/>
              </a:defRPr>
            </a:lvl4pPr>
            <a:lvl5pPr>
              <a:buClr>
                <a:schemeClr val="accent3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4B45E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6"/>
              </a:buClr>
              <a:defRPr>
                <a:latin typeface="+mn-lt"/>
              </a:defRPr>
            </a:lvl1pPr>
            <a:lvl2pPr>
              <a:buClr>
                <a:schemeClr val="accent6"/>
              </a:buClr>
              <a:defRPr>
                <a:latin typeface="+mn-lt"/>
              </a:defRPr>
            </a:lvl2pPr>
            <a:lvl3pPr>
              <a:buClr>
                <a:schemeClr val="accent6"/>
              </a:buClr>
              <a:defRPr>
                <a:latin typeface="+mn-lt"/>
              </a:defRPr>
            </a:lvl3pPr>
            <a:lvl4pPr>
              <a:buClr>
                <a:schemeClr val="accent6"/>
              </a:buClr>
              <a:defRPr>
                <a:latin typeface="+mn-lt"/>
              </a:defRPr>
            </a:lvl4pPr>
            <a:lvl5pPr>
              <a:buClr>
                <a:schemeClr val="accent6"/>
              </a:buClr>
              <a:defRPr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52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37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49142"/>
            <a:ext cx="6172200" cy="4011908"/>
          </a:xfrm>
        </p:spPr>
        <p:txBody>
          <a:bodyPr/>
          <a:lstStyle>
            <a:lvl1pPr>
              <a:buClr>
                <a:schemeClr val="accent3"/>
              </a:buClr>
              <a:defRPr sz="3200">
                <a:latin typeface="+mn-lt"/>
              </a:defRPr>
            </a:lvl1pPr>
            <a:lvl2pPr>
              <a:buClr>
                <a:schemeClr val="accent3"/>
              </a:buClr>
              <a:defRPr sz="2800">
                <a:latin typeface="+mn-lt"/>
              </a:defRPr>
            </a:lvl2pPr>
            <a:lvl3pPr>
              <a:buClr>
                <a:schemeClr val="accent3"/>
              </a:buClr>
              <a:defRPr sz="2400">
                <a:latin typeface="+mn-lt"/>
              </a:defRPr>
            </a:lvl3pPr>
            <a:lvl4pPr>
              <a:buClr>
                <a:schemeClr val="accent3"/>
              </a:buClr>
              <a:defRPr sz="2000">
                <a:latin typeface="+mn-lt"/>
              </a:defRPr>
            </a:lvl4pPr>
            <a:lvl5pPr>
              <a:buClr>
                <a:schemeClr val="accent3"/>
              </a:buCl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7080"/>
            <a:ext cx="3932237" cy="401190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13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494A43-CB59-44D0-8156-42323DC6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 anchor="b"/>
          <a:lstStyle>
            <a:lvl1pPr>
              <a:defRPr sz="3200" b="1">
                <a:solidFill>
                  <a:srgbClr val="393F4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CE2C1E3-D031-4E8C-8FBA-D1783544B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7080"/>
            <a:ext cx="3932237" cy="401190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8776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139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647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642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5211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558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816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ím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031D84-F071-4E90-B04C-16B1EE6B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996" y="6064930"/>
            <a:ext cx="8623234" cy="365125"/>
          </a:xfrm>
        </p:spPr>
        <p:txBody>
          <a:bodyPr/>
          <a:lstStyle>
            <a:lvl1pPr algn="ctr">
              <a:defRPr>
                <a:solidFill>
                  <a:srgbClr val="E4B45E"/>
                </a:solidFill>
              </a:defRPr>
            </a:lvl1pPr>
          </a:lstStyle>
          <a:p>
            <a:endParaRPr lang="hu-H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FCE6FF-D980-4DE8-9074-CCEEDA93C9F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58312" y="2626129"/>
            <a:ext cx="8623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3F4F"/>
                </a:solidFill>
                <a:latin typeface="Gotham Book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 alcím szerkesztése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477" y="1237916"/>
            <a:ext cx="8681884" cy="132556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393F4F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91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Átvezető dia ké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1F5601-478F-473F-80F9-23DFAB85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476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275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D6B8-6C3A-4190-A8A5-846A50857807}" type="datetimeFigureOut">
              <a:rPr lang="hu-HU" smtClean="0"/>
              <a:t>2023. 03. 24.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0D17-B548-440F-A7DD-3ADEA3BEA3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14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2" r:id="rId2"/>
    <p:sldLayoutId id="2147483733" r:id="rId3"/>
    <p:sldLayoutId id="2147483731" r:id="rId4"/>
    <p:sldLayoutId id="2147483734" r:id="rId5"/>
    <p:sldLayoutId id="2147483735" r:id="rId6"/>
    <p:sldLayoutId id="2147483736" r:id="rId7"/>
    <p:sldLayoutId id="2147483737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Playfair Display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524000" y="1100138"/>
            <a:ext cx="9144000" cy="310038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u-HU" sz="4000" dirty="0"/>
              <a:t>Az intézményakkreditációs eljárások </a:t>
            </a:r>
            <a:br>
              <a:rPr lang="hu-HU" sz="4000" dirty="0"/>
            </a:br>
            <a:r>
              <a:rPr lang="hu-HU" sz="4000" dirty="0"/>
              <a:t>elemzésének értékelése, </a:t>
            </a:r>
            <a:br>
              <a:rPr lang="hu-HU" sz="4000" dirty="0"/>
            </a:br>
            <a:r>
              <a:rPr lang="hu-HU" sz="4000" dirty="0"/>
              <a:t>fejlesztési irányok </a:t>
            </a:r>
          </a:p>
        </p:txBody>
      </p:sp>
      <p:sp>
        <p:nvSpPr>
          <p:cNvPr id="4" name="Szöveg helye 1">
            <a:extLst>
              <a:ext uri="{FF2B5EF4-FFF2-40B4-BE49-F238E27FC236}">
                <a16:creationId xmlns:a16="http://schemas.microsoft.com/office/drawing/2014/main" id="{A2C487DB-648B-481E-9D5F-345CF8933E30}"/>
              </a:ext>
            </a:extLst>
          </p:cNvPr>
          <p:cNvSpPr txBox="1">
            <a:spLocks/>
          </p:cNvSpPr>
          <p:nvPr/>
        </p:nvSpPr>
        <p:spPr>
          <a:xfrm>
            <a:off x="0" y="5757862"/>
            <a:ext cx="5014913" cy="796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Gotham Book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ontserrat" pitchFamily="50" charset="-18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ontserrat" pitchFamily="50" charset="-18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ontserrat" pitchFamily="50" charset="-18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ontserrat" pitchFamily="50" charset="-18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i="1"/>
              <a:t>RRF-2.1.1-21-2022-00001</a:t>
            </a:r>
          </a:p>
          <a:p>
            <a:pPr algn="l"/>
            <a:r>
              <a:rPr lang="hu-HU" sz="1800" i="1"/>
              <a:t>A felsőoktatási képzések ágazati modernizációja</a:t>
            </a:r>
          </a:p>
          <a:p>
            <a:pPr algn="l"/>
            <a:r>
              <a:rPr lang="hu-HU" sz="1800" i="1" err="1"/>
              <a:t>Mosolygóné</a:t>
            </a:r>
            <a:r>
              <a:rPr lang="hu-HU" sz="1800" i="1"/>
              <a:t> dr. Gődény Ágnes</a:t>
            </a:r>
          </a:p>
          <a:p>
            <a:endParaRPr lang="hu-HU" sz="1800" i="1"/>
          </a:p>
        </p:txBody>
      </p:sp>
    </p:spTree>
    <p:extLst>
      <p:ext uri="{BB962C8B-B14F-4D97-AF65-F5344CB8AC3E}">
        <p14:creationId xmlns:p14="http://schemas.microsoft.com/office/powerpoint/2010/main" val="269128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1A44E7-6D50-A54F-2AB3-576EB111E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8622785"/>
              </p:ext>
            </p:extLst>
          </p:nvPr>
        </p:nvGraphicFramePr>
        <p:xfrm>
          <a:off x="0" y="0"/>
          <a:ext cx="12192001" cy="791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67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1A44E7-6D50-A54F-2AB3-576EB111E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3550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52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D39058-6DE9-46C3-B8C7-23C03632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229850" cy="1481138"/>
          </a:xfrm>
        </p:spPr>
        <p:txBody>
          <a:bodyPr>
            <a:normAutofit/>
          </a:bodyPr>
          <a:lstStyle/>
          <a:p>
            <a:pPr algn="ctr"/>
            <a:r>
              <a:rPr lang="hu-HU" sz="4000"/>
              <a:t>Az eljárások eredményeivel kapcsolatos legfontosabb 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494BFB-5614-4E0C-82EB-202683D0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1801"/>
            <a:ext cx="9853613" cy="5156198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hu-HU" sz="2400" b="1"/>
              <a:t>Feltétel nélküli akkreditáció </a:t>
            </a:r>
            <a:r>
              <a:rPr lang="hu-HU" sz="2400"/>
              <a:t>(8%)</a:t>
            </a:r>
          </a:p>
          <a:p>
            <a:pPr algn="just">
              <a:lnSpc>
                <a:spcPct val="114000"/>
              </a:lnSpc>
            </a:pPr>
            <a:r>
              <a:rPr lang="hu-HU" sz="2400"/>
              <a:t>Minden második esetben </a:t>
            </a:r>
            <a:r>
              <a:rPr lang="hu-HU" sz="2400" b="1"/>
              <a:t>szükségesnek mutatkozott monitor látogatás </a:t>
            </a:r>
            <a:r>
              <a:rPr lang="hu-HU" sz="2400"/>
              <a:t>is</a:t>
            </a:r>
          </a:p>
          <a:p>
            <a:pPr marL="0" indent="0" algn="just">
              <a:lnSpc>
                <a:spcPct val="114000"/>
              </a:lnSpc>
              <a:buNone/>
            </a:pPr>
            <a:endParaRPr lang="hu-HU" sz="2400"/>
          </a:p>
          <a:p>
            <a:pPr lvl="1" algn="just">
              <a:lnSpc>
                <a:spcPct val="114000"/>
              </a:lnSpc>
            </a:pPr>
            <a:r>
              <a:rPr lang="hu-HU" sz="2000"/>
              <a:t>Intézkedési beszámoló (40%)</a:t>
            </a:r>
            <a:endParaRPr lang="hu-HU"/>
          </a:p>
          <a:p>
            <a:pPr lvl="1" algn="just">
              <a:lnSpc>
                <a:spcPct val="114000"/>
              </a:lnSpc>
            </a:pPr>
            <a:r>
              <a:rPr lang="hu-HU" sz="2000"/>
              <a:t>Személyes látogatás (12%)</a:t>
            </a:r>
          </a:p>
          <a:p>
            <a:pPr lvl="1" algn="just">
              <a:lnSpc>
                <a:spcPct val="114000"/>
              </a:lnSpc>
            </a:pPr>
            <a:r>
              <a:rPr lang="hu-HU" sz="2000"/>
              <a:t>Intézkedési terv és személyes</a:t>
            </a:r>
          </a:p>
          <a:p>
            <a:pPr marL="457200" lvl="1" indent="0" algn="just">
              <a:lnSpc>
                <a:spcPct val="114000"/>
              </a:lnSpc>
              <a:buNone/>
            </a:pPr>
            <a:r>
              <a:rPr lang="hu-HU" sz="2000"/>
              <a:t>     látogatás (40%) </a:t>
            </a:r>
          </a:p>
        </p:txBody>
      </p:sp>
      <p:pic>
        <p:nvPicPr>
          <p:cNvPr id="9" name="Ábra 8" descr="Döntési diagram körvonalas">
            <a:extLst>
              <a:ext uri="{FF2B5EF4-FFF2-40B4-BE49-F238E27FC236}">
                <a16:creationId xmlns:a16="http://schemas.microsoft.com/office/drawing/2014/main" id="{8F466B9A-1825-BFDA-2F07-4B111B9AA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3613" y="818356"/>
            <a:ext cx="2154391" cy="25920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4816C53-1DB0-0DAA-7B6C-BB70D43EE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253" y="2775492"/>
            <a:ext cx="4255477" cy="39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>
            <a:extLst>
              <a:ext uri="{FF2B5EF4-FFF2-40B4-BE49-F238E27FC236}">
                <a16:creationId xmlns:a16="http://schemas.microsoft.com/office/drawing/2014/main" id="{FDEC5407-3A3C-404C-812E-5CC6F35D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45415" cy="1325563"/>
          </a:xfrm>
        </p:spPr>
        <p:txBody>
          <a:bodyPr>
            <a:normAutofit/>
          </a:bodyPr>
          <a:lstStyle/>
          <a:p>
            <a:pPr algn="ctr"/>
            <a:r>
              <a:rPr lang="hu-HU" sz="3600"/>
              <a:t>Az ESG –</a:t>
            </a:r>
            <a:r>
              <a:rPr lang="hu-HU" sz="3600" err="1"/>
              <a:t>nek</a:t>
            </a:r>
            <a:r>
              <a:rPr lang="hu-HU" sz="3600"/>
              <a:t> való megfelelés megítélése és az akkreditációs döntés tartalma közötti kapcsolat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1A44E7-6D50-A54F-2AB3-576EB111E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603042"/>
              </p:ext>
            </p:extLst>
          </p:nvPr>
        </p:nvGraphicFramePr>
        <p:xfrm>
          <a:off x="2299034" y="662781"/>
          <a:ext cx="7593932" cy="59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FAC6E0A2-73FE-3CC9-3BAF-DC6EC1F1E4B4}"/>
              </a:ext>
            </a:extLst>
          </p:cNvPr>
          <p:cNvSpPr txBox="1"/>
          <p:nvPr/>
        </p:nvSpPr>
        <p:spPr>
          <a:xfrm>
            <a:off x="0" y="1494004"/>
            <a:ext cx="2299034" cy="5257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hu-HU" sz="1200" b="1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pont:</a:t>
            </a:r>
          </a:p>
          <a:p>
            <a:pPr lvl="0" algn="ctr">
              <a:lnSpc>
                <a:spcPct val="107000"/>
              </a:lnSpc>
            </a:pP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leírás szerint maradéktalanul teljesülnek</a:t>
            </a:r>
            <a:b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400" i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</a:p>
          <a:p>
            <a:pPr lvl="0" algn="ctr">
              <a:lnSpc>
                <a:spcPct val="107000"/>
              </a:lnSpc>
            </a:pPr>
            <a:r>
              <a:rPr lang="hu-HU" sz="1200" b="1" i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pont: </a:t>
            </a:r>
          </a:p>
          <a:p>
            <a:pPr algn="ctr">
              <a:lnSpc>
                <a:spcPct val="107000"/>
              </a:lnSpc>
            </a:pP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leírás szerint nagyrészt teljesülnek</a:t>
            </a:r>
            <a:b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600" i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hu-HU" sz="1200" i="1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hu-HU" sz="1200" b="1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pont: </a:t>
            </a:r>
          </a:p>
          <a:p>
            <a:pPr algn="ctr">
              <a:lnSpc>
                <a:spcPct val="107000"/>
              </a:lnSpc>
            </a:pP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leírás szerint kisrészt teljesülnek</a:t>
            </a:r>
            <a:b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600" i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hu-HU" sz="1200" i="1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1200" b="1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pont: </a:t>
            </a:r>
            <a:br>
              <a:rPr lang="hu-HU" sz="1200" b="1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leírás szerint nem teljesülnek</a:t>
            </a:r>
            <a:b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600" i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hu-HU" sz="1200" i="1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Pontszámok összege az ESG 1.1, 1.2 és 1.9, 1.3, 1.4, 1.5, 1.6, 1.7 és 1.8 esetében.</a:t>
            </a:r>
            <a:endParaRPr lang="hu-HU" sz="1200" i="1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hu-HU" sz="1200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Maximum: 32;  </a:t>
            </a:r>
            <a:r>
              <a:rPr lang="hu-HU" sz="1200" i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Minimum: 8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hu-HU" sz="1200" b="1" i="1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nagyobb érték nagyobb ESG megfelelést tükröz.</a:t>
            </a:r>
          </a:p>
        </p:txBody>
      </p:sp>
      <p:pic>
        <p:nvPicPr>
          <p:cNvPr id="4" name="Ábra 3" descr="Daru körvonalas">
            <a:extLst>
              <a:ext uri="{FF2B5EF4-FFF2-40B4-BE49-F238E27FC236}">
                <a16:creationId xmlns:a16="http://schemas.microsoft.com/office/drawing/2014/main" id="{27ADF96B-0D97-8AA8-C5A4-06A7EB513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7093" y="887101"/>
            <a:ext cx="2541899" cy="25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1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Fejlesztési irányok </a:t>
            </a:r>
          </a:p>
        </p:txBody>
      </p:sp>
    </p:spTree>
    <p:extLst>
      <p:ext uri="{BB962C8B-B14F-4D97-AF65-F5344CB8AC3E}">
        <p14:creationId xmlns:p14="http://schemas.microsoft.com/office/powerpoint/2010/main" val="253553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65A8C9-A2FC-46E7-B98F-BF44192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40" y="0"/>
            <a:ext cx="10824148" cy="1325563"/>
          </a:xfrm>
        </p:spPr>
        <p:txBody>
          <a:bodyPr>
            <a:normAutofit/>
          </a:bodyPr>
          <a:lstStyle/>
          <a:p>
            <a:r>
              <a:rPr lang="hu-HU" sz="4000" dirty="0"/>
              <a:t>      A jelen 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9FA8988-7F30-E8B6-9834-7D335875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9127672" cy="514297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hu-HU" dirty="0"/>
              <a:t>IA = ESG 1-10 pontja és tudományos tevékenység értékelése.</a:t>
            </a:r>
          </a:p>
          <a:p>
            <a:pPr>
              <a:lnSpc>
                <a:spcPct val="114000"/>
              </a:lnSpc>
            </a:pPr>
            <a:r>
              <a:rPr lang="hu-HU" dirty="0"/>
              <a:t>DIA = ESG 1-10, de csak DI-</a:t>
            </a:r>
            <a:r>
              <a:rPr lang="hu-HU" dirty="0" err="1"/>
              <a:t>ra</a:t>
            </a:r>
            <a:r>
              <a:rPr lang="hu-HU" dirty="0"/>
              <a:t>.</a:t>
            </a:r>
          </a:p>
          <a:p>
            <a:pPr>
              <a:lnSpc>
                <a:spcPct val="114000"/>
              </a:lnSpc>
            </a:pPr>
            <a:r>
              <a:rPr lang="hu-HU" dirty="0"/>
              <a:t>SZAKOK - létesítés, indítás ex ante értékelés, NEM akkreditáció. </a:t>
            </a:r>
          </a:p>
          <a:p>
            <a:pPr marL="0" indent="0">
              <a:lnSpc>
                <a:spcPct val="114000"/>
              </a:lnSpc>
              <a:buNone/>
            </a:pPr>
            <a:endParaRPr lang="hu-HU" dirty="0"/>
          </a:p>
          <a:p>
            <a:pPr>
              <a:lnSpc>
                <a:spcPct val="114000"/>
              </a:lnSpc>
            </a:pPr>
            <a:r>
              <a:rPr lang="hu-HU" dirty="0"/>
              <a:t>Hosszadalmas. </a:t>
            </a:r>
          </a:p>
          <a:p>
            <a:pPr>
              <a:lnSpc>
                <a:spcPct val="114000"/>
              </a:lnSpc>
            </a:pPr>
            <a:r>
              <a:rPr lang="hu-HU" dirty="0"/>
              <a:t>Nem kapcsolódnak egymáshoz az eljárások.  </a:t>
            </a:r>
          </a:p>
          <a:p>
            <a:pPr>
              <a:lnSpc>
                <a:spcPct val="114000"/>
              </a:lnSpc>
            </a:pPr>
            <a:r>
              <a:rPr lang="hu-HU" dirty="0"/>
              <a:t>Visszajelzés  széttagolt, elaprózódott. </a:t>
            </a:r>
          </a:p>
        </p:txBody>
      </p:sp>
      <p:pic>
        <p:nvPicPr>
          <p:cNvPr id="6" name="Ábra 5" descr="Hínár körvonalas">
            <a:extLst>
              <a:ext uri="{FF2B5EF4-FFF2-40B4-BE49-F238E27FC236}">
                <a16:creationId xmlns:a16="http://schemas.microsoft.com/office/drawing/2014/main" id="{6756EB45-235F-1CA1-6D4D-51455EF43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5872" y="261163"/>
            <a:ext cx="1943194" cy="194319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5731A1F-2721-0CA2-1FB0-BF7EC065DC49}"/>
              </a:ext>
            </a:extLst>
          </p:cNvPr>
          <p:cNvSpPr txBox="1"/>
          <p:nvPr/>
        </p:nvSpPr>
        <p:spPr>
          <a:xfrm>
            <a:off x="3251200" y="78909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hu-HU" sz="3600" b="1">
              <a:solidFill>
                <a:schemeClr val="bg1"/>
              </a:solidFill>
              <a:latin typeface="Gotham Bold" pitchFamily="50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C1982A0-A645-3B69-F43F-B170DB06C277}"/>
              </a:ext>
            </a:extLst>
          </p:cNvPr>
          <p:cNvSpPr txBox="1"/>
          <p:nvPr/>
        </p:nvSpPr>
        <p:spPr>
          <a:xfrm>
            <a:off x="2443163" y="6286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hu-HU" sz="3600" b="1" dirty="0">
              <a:solidFill>
                <a:schemeClr val="bg1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4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rtalom helye 9">
            <a:extLst>
              <a:ext uri="{FF2B5EF4-FFF2-40B4-BE49-F238E27FC236}">
                <a16:creationId xmlns:a16="http://schemas.microsoft.com/office/drawing/2014/main" id="{A997C154-DCCD-3055-9EF8-D7348E341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147799"/>
              </p:ext>
            </p:extLst>
          </p:nvPr>
        </p:nvGraphicFramePr>
        <p:xfrm>
          <a:off x="0" y="0"/>
          <a:ext cx="12125958" cy="765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Ábra 8" descr="Kirakós játék darabjai körvonalas">
            <a:extLst>
              <a:ext uri="{FF2B5EF4-FFF2-40B4-BE49-F238E27FC236}">
                <a16:creationId xmlns:a16="http://schemas.microsoft.com/office/drawing/2014/main" id="{2FADC56F-F2F2-A982-6F34-3484542DB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7108" y="260085"/>
            <a:ext cx="2348970" cy="234897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AE36B14C-48C8-8439-AA16-1EAC91BAB943}"/>
              </a:ext>
            </a:extLst>
          </p:cNvPr>
          <p:cNvSpPr txBox="1"/>
          <p:nvPr/>
        </p:nvSpPr>
        <p:spPr>
          <a:xfrm>
            <a:off x="1032933" y="3725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hu-HU" sz="3600" b="1">
              <a:solidFill>
                <a:schemeClr val="bg1"/>
              </a:solidFill>
              <a:latin typeface="Gotham Bold" pitchFamily="50" charset="0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65A8C9-A2FC-46E7-B98F-BF441926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2" y="115356"/>
            <a:ext cx="6663371" cy="1770594"/>
          </a:xfrm>
        </p:spPr>
        <p:txBody>
          <a:bodyPr>
            <a:normAutofit/>
          </a:bodyPr>
          <a:lstStyle/>
          <a:p>
            <a:r>
              <a:rPr lang="hu-HU" sz="4000" dirty="0"/>
              <a:t>A jövő – Integrált </a:t>
            </a:r>
            <a:br>
              <a:rPr lang="hu-HU" sz="4000" dirty="0"/>
            </a:br>
            <a:r>
              <a:rPr lang="hu-HU" sz="4000" dirty="0"/>
              <a:t>Minőségértékelési </a:t>
            </a:r>
            <a:br>
              <a:rPr lang="hu-HU" sz="4000" dirty="0"/>
            </a:br>
            <a:r>
              <a:rPr lang="hu-HU" sz="4000" dirty="0"/>
              <a:t>Rendszer </a:t>
            </a:r>
          </a:p>
        </p:txBody>
      </p:sp>
    </p:spTree>
    <p:extLst>
      <p:ext uri="{BB962C8B-B14F-4D97-AF65-F5344CB8AC3E}">
        <p14:creationId xmlns:p14="http://schemas.microsoft.com/office/powerpoint/2010/main" val="413686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6858" y="2398124"/>
            <a:ext cx="10515600" cy="1325563"/>
          </a:xfrm>
        </p:spPr>
        <p:txBody>
          <a:bodyPr/>
          <a:lstStyle/>
          <a:p>
            <a:r>
              <a:rPr lang="hu-HU" dirty="0"/>
              <a:t>Köszönöm figyelmüket! </a:t>
            </a:r>
          </a:p>
        </p:txBody>
      </p:sp>
    </p:spTree>
    <p:extLst>
      <p:ext uri="{BB962C8B-B14F-4D97-AF65-F5344CB8AC3E}">
        <p14:creationId xmlns:p14="http://schemas.microsoft.com/office/powerpoint/2010/main" val="9890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072564" cy="1157288"/>
          </a:xfrm>
        </p:spPr>
        <p:txBody>
          <a:bodyPr anchor="ctr">
            <a:normAutofit/>
          </a:bodyPr>
          <a:lstStyle/>
          <a:p>
            <a:pPr algn="ctr"/>
            <a:r>
              <a:rPr lang="hu-HU" sz="4000" dirty="0"/>
              <a:t>Elemzés célja, fókuszai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" y="1271588"/>
            <a:ext cx="9355136" cy="5443537"/>
          </a:xfrm>
        </p:spPr>
        <p:txBody>
          <a:bodyPr>
            <a:normAutofit/>
          </a:bodyPr>
          <a:lstStyle/>
          <a:p>
            <a:pPr lvl="1" algn="just">
              <a:lnSpc>
                <a:spcPct val="114000"/>
              </a:lnSpc>
            </a:pPr>
            <a:r>
              <a:rPr lang="hu-HU" b="1" dirty="0"/>
              <a:t>Önreflexió </a:t>
            </a:r>
            <a:r>
              <a:rPr lang="hu-HU" dirty="0"/>
              <a:t> 2017- 2022. időszak. </a:t>
            </a:r>
          </a:p>
          <a:p>
            <a:pPr lvl="1" algn="just">
              <a:lnSpc>
                <a:spcPct val="114000"/>
              </a:lnSpc>
            </a:pPr>
            <a:r>
              <a:rPr lang="hu-HU" b="1" dirty="0"/>
              <a:t>Beavatkozások adatalapú megalapozása:</a:t>
            </a:r>
            <a:endParaRPr lang="hu-HU" dirty="0"/>
          </a:p>
          <a:p>
            <a:pPr lvl="2" algn="just">
              <a:lnSpc>
                <a:spcPct val="114000"/>
              </a:lnSpc>
            </a:pPr>
            <a:r>
              <a:rPr lang="hu-HU" sz="2400" b="1" dirty="0"/>
              <a:t>egyszerűbb, rövidebb, digitalizált</a:t>
            </a:r>
            <a:r>
              <a:rPr lang="hu-HU" sz="2400" dirty="0"/>
              <a:t> eljárás</a:t>
            </a:r>
          </a:p>
          <a:p>
            <a:pPr lvl="2" algn="just">
              <a:lnSpc>
                <a:spcPct val="114000"/>
              </a:lnSpc>
            </a:pPr>
            <a:r>
              <a:rPr lang="hu-HU" sz="2400" dirty="0"/>
              <a:t>felsőoktatási intézmények </a:t>
            </a:r>
            <a:r>
              <a:rPr lang="hu-HU" sz="2400" b="1" dirty="0"/>
              <a:t>támogatás</a:t>
            </a:r>
            <a:r>
              <a:rPr lang="hu-HU" sz="2400" dirty="0"/>
              <a:t>ának </a:t>
            </a:r>
            <a:r>
              <a:rPr lang="hu-HU" sz="2400" b="1" dirty="0"/>
              <a:t>növelése, </a:t>
            </a:r>
          </a:p>
          <a:p>
            <a:pPr lvl="3" algn="just">
              <a:lnSpc>
                <a:spcPct val="114000"/>
              </a:lnSpc>
            </a:pPr>
            <a:r>
              <a:rPr lang="hu-HU" sz="2400" dirty="0"/>
              <a:t>értelmezési </a:t>
            </a:r>
            <a:r>
              <a:rPr lang="hu-HU" sz="2400" b="1" dirty="0"/>
              <a:t>segédlet</a:t>
            </a:r>
            <a:r>
              <a:rPr lang="hu-HU" sz="2400" dirty="0"/>
              <a:t> összeállítása a mérés eredményei alapján, </a:t>
            </a:r>
          </a:p>
          <a:p>
            <a:pPr lvl="3" algn="just">
              <a:lnSpc>
                <a:spcPct val="114000"/>
              </a:lnSpc>
            </a:pPr>
            <a:r>
              <a:rPr lang="hu-HU" sz="2400" b="1" dirty="0"/>
              <a:t>jó példák gyűjteménye</a:t>
            </a:r>
            <a:r>
              <a:rPr lang="hu-HU" sz="2400" dirty="0"/>
              <a:t> a mérési eredmények alapján. </a:t>
            </a:r>
          </a:p>
          <a:p>
            <a:pPr lvl="1" algn="just">
              <a:lnSpc>
                <a:spcPct val="114000"/>
              </a:lnSpc>
            </a:pPr>
            <a:r>
              <a:rPr lang="hu-HU" b="1" dirty="0"/>
              <a:t>Átláthatóság és konzekvencia </a:t>
            </a:r>
            <a:r>
              <a:rPr lang="hu-HU" dirty="0"/>
              <a:t>növelése</a:t>
            </a:r>
            <a:r>
              <a:rPr lang="hu-HU" b="1" dirty="0"/>
              <a:t> </a:t>
            </a:r>
            <a:r>
              <a:rPr lang="hu-HU" dirty="0"/>
              <a:t>az önértékelésben, a jelentésben.</a:t>
            </a:r>
          </a:p>
        </p:txBody>
      </p:sp>
      <p:pic>
        <p:nvPicPr>
          <p:cNvPr id="5" name="Ábra 4" descr="Tükröződés körvonalas">
            <a:extLst>
              <a:ext uri="{FF2B5EF4-FFF2-40B4-BE49-F238E27FC236}">
                <a16:creationId xmlns:a16="http://schemas.microsoft.com/office/drawing/2014/main" id="{AEE62D05-E3D2-F3A9-6699-9052E76C1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5137" y="0"/>
            <a:ext cx="2655094" cy="26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9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86ACE7-BC14-5140-B835-8A717A1D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35376" cy="1325563"/>
          </a:xfrm>
        </p:spPr>
        <p:txBody>
          <a:bodyPr>
            <a:normAutofit/>
          </a:bodyPr>
          <a:lstStyle/>
          <a:p>
            <a:pPr algn="ctr"/>
            <a:r>
              <a:rPr lang="hu-HU" sz="4000"/>
              <a:t>A MAB által lefolyatott akkreditációs eljárások 2017-2022</a:t>
            </a:r>
          </a:p>
        </p:txBody>
      </p:sp>
      <p:pic>
        <p:nvPicPr>
          <p:cNvPr id="5" name="Ábra 4" descr="Havi naptár körvonalas">
            <a:extLst>
              <a:ext uri="{FF2B5EF4-FFF2-40B4-BE49-F238E27FC236}">
                <a16:creationId xmlns:a16="http://schemas.microsoft.com/office/drawing/2014/main" id="{31425AC3-C383-20A1-EF74-5BDDC085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2469" y="0"/>
            <a:ext cx="2524125" cy="252412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0F0DE5-2C0E-6922-6FA7-40D5093E4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77160"/>
              </p:ext>
            </p:extLst>
          </p:nvPr>
        </p:nvGraphicFramePr>
        <p:xfrm>
          <a:off x="5997022" y="1903227"/>
          <a:ext cx="4572000" cy="378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342E397-B1DB-EA1A-A0B5-79609E25E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80158"/>
              </p:ext>
            </p:extLst>
          </p:nvPr>
        </p:nvGraphicFramePr>
        <p:xfrm>
          <a:off x="624884" y="1585801"/>
          <a:ext cx="5121348" cy="509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53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9A5A6DD5-CFD6-C18A-A3E6-BDD01BA7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79512" cy="1207624"/>
          </a:xfrm>
        </p:spPr>
        <p:txBody>
          <a:bodyPr>
            <a:normAutofit/>
          </a:bodyPr>
          <a:lstStyle/>
          <a:p>
            <a:pPr algn="ctr"/>
            <a:r>
              <a:rPr lang="hu-HU" sz="4000">
                <a:solidFill>
                  <a:schemeClr val="accent6"/>
                </a:solidFill>
              </a:rPr>
              <a:t>Dokumentumok, elemzési dimenziók 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1A833B33-3C33-E73C-566F-1B404E4F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94060" y="1029008"/>
            <a:ext cx="9440151" cy="5618163"/>
          </a:xfrm>
        </p:spPr>
        <p:txBody>
          <a:bodyPr>
            <a:normAutofit/>
          </a:bodyPr>
          <a:lstStyle/>
          <a:p>
            <a:pPr lvl="1" algn="just">
              <a:lnSpc>
                <a:spcPct val="114000"/>
              </a:lnSpc>
            </a:pPr>
            <a:r>
              <a:rPr lang="hu-HU" b="1"/>
              <a:t>Dokumentumok köre: </a:t>
            </a:r>
            <a:r>
              <a:rPr lang="hu-HU"/>
              <a:t>önértékelés, LB jelentés, MAB testületi határozat</a:t>
            </a:r>
          </a:p>
          <a:p>
            <a:pPr lvl="1" algn="just">
              <a:lnSpc>
                <a:spcPct val="114000"/>
              </a:lnSpc>
            </a:pPr>
            <a:r>
              <a:rPr lang="hu-HU" b="1"/>
              <a:t>Elemzési dimenziók: </a:t>
            </a:r>
          </a:p>
          <a:p>
            <a:pPr lvl="2" algn="just">
              <a:lnSpc>
                <a:spcPct val="114000"/>
              </a:lnSpc>
            </a:pPr>
            <a:r>
              <a:rPr lang="hu-HU" b="1"/>
              <a:t>TIR-ben tárolt adatok</a:t>
            </a:r>
          </a:p>
          <a:p>
            <a:pPr lvl="3" algn="just">
              <a:lnSpc>
                <a:spcPct val="114000"/>
              </a:lnSpc>
            </a:pPr>
            <a:r>
              <a:rPr lang="hu-HU"/>
              <a:t>eljárási cselekmények időbelisége, résztvevők száma, életkora, egyéb statisztikák. 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DB2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>
                <a:solidFill>
                  <a:srgbClr val="2A2F3B"/>
                </a:solidFill>
                <a:latin typeface="Montserrat"/>
              </a:rPr>
              <a:t>Elemzők köre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felsőoktatási tapasztalat, MAB bizottsági munkában való részvétel, intézményi érintettség szűrése. </a:t>
            </a:r>
          </a:p>
          <a:p>
            <a:pPr marL="1143000" marR="0" lvl="2" indent="-228600" algn="just" defTabSz="914400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DDB2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2A2F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Dokumentumelemzés szempontrendszer alapján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Formális megfelelések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kumimoji="0" lang="hu-HU" i="0" u="none" strike="noStrike" kern="1200" cap="none" spc="0" normalizeH="0" baseline="0" noProof="0">
                <a:ln>
                  <a:noFill/>
                </a:ln>
                <a:solidFill>
                  <a:srgbClr val="2A2F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Érintettek bevonása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PDCA-ciklus érvényesülése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kumimoji="0" lang="hu-HU" i="0" u="none" strike="noStrike" kern="1200" cap="none" spc="0" normalizeH="0" baseline="0" noProof="0">
                <a:ln>
                  <a:noFill/>
                </a:ln>
                <a:solidFill>
                  <a:srgbClr val="2A2F3B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Adatalapúság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endParaRPr kumimoji="0" lang="hu-HU" i="0" u="none" strike="noStrike" kern="1200" cap="none" spc="0" normalizeH="0" baseline="0" noProof="0">
              <a:ln>
                <a:noFill/>
              </a:ln>
              <a:solidFill>
                <a:srgbClr val="2A2F3B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lvl="3" algn="just">
              <a:lnSpc>
                <a:spcPct val="114000"/>
              </a:lnSpc>
            </a:pPr>
            <a:endParaRPr lang="hu-HU"/>
          </a:p>
          <a:p>
            <a:pPr marL="1371600" lvl="3" indent="0" algn="just">
              <a:lnSpc>
                <a:spcPct val="114000"/>
              </a:lnSpc>
              <a:buNone/>
            </a:pPr>
            <a:endParaRPr lang="hu-HU"/>
          </a:p>
          <a:p>
            <a:pPr lvl="3" algn="just">
              <a:lnSpc>
                <a:spcPct val="114000"/>
              </a:lnSpc>
            </a:pPr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DA5D59D3-9F5B-14F8-9303-81E397F71041}"/>
              </a:ext>
            </a:extLst>
          </p:cNvPr>
          <p:cNvSpPr txBox="1">
            <a:spLocks/>
          </p:cNvSpPr>
          <p:nvPr/>
        </p:nvSpPr>
        <p:spPr>
          <a:xfrm>
            <a:off x="3480046" y="4927107"/>
            <a:ext cx="5459767" cy="2290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Nyilvánosság biztosítása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Jó példák megosztása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Diszkriminációra vonatkozó szempontok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r>
              <a:rPr lang="hu-HU">
                <a:solidFill>
                  <a:srgbClr val="2A2F3B"/>
                </a:solidFill>
                <a:latin typeface="Montserrat"/>
              </a:rPr>
              <a:t>Egyéb, speciális szempontok </a:t>
            </a:r>
          </a:p>
          <a:p>
            <a:pPr lvl="3" algn="just">
              <a:lnSpc>
                <a:spcPct val="114000"/>
              </a:lnSpc>
              <a:buClr>
                <a:srgbClr val="DDB265"/>
              </a:buClr>
              <a:defRPr/>
            </a:pPr>
            <a:endParaRPr lang="hu-HU">
              <a:solidFill>
                <a:srgbClr val="2A2F3B"/>
              </a:solidFill>
              <a:latin typeface="Montserrat"/>
            </a:endParaRPr>
          </a:p>
          <a:p>
            <a:pPr lvl="3" algn="just">
              <a:lnSpc>
                <a:spcPct val="114000"/>
              </a:lnSpc>
            </a:pPr>
            <a:endParaRPr lang="hu-HU"/>
          </a:p>
          <a:p>
            <a:pPr marL="1371600" lvl="3" indent="0" algn="just">
              <a:lnSpc>
                <a:spcPct val="114000"/>
              </a:lnSpc>
              <a:buFont typeface="Arial" panose="020B0604020202020204" pitchFamily="34" charset="0"/>
              <a:buNone/>
            </a:pPr>
            <a:endParaRPr lang="hu-HU"/>
          </a:p>
          <a:p>
            <a:pPr lvl="3" algn="just">
              <a:lnSpc>
                <a:spcPct val="114000"/>
              </a:lnSpc>
            </a:pPr>
            <a:endParaRPr lang="hu-HU"/>
          </a:p>
        </p:txBody>
      </p:sp>
      <p:pic>
        <p:nvPicPr>
          <p:cNvPr id="12" name="Ábra 11" descr="Tanterem körvonalas">
            <a:extLst>
              <a:ext uri="{FF2B5EF4-FFF2-40B4-BE49-F238E27FC236}">
                <a16:creationId xmlns:a16="http://schemas.microsoft.com/office/drawing/2014/main" id="{78144BF6-1591-CFA2-44A1-2DADF336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091" y="353561"/>
            <a:ext cx="2628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Megállapítások </a:t>
            </a:r>
          </a:p>
        </p:txBody>
      </p:sp>
    </p:spTree>
    <p:extLst>
      <p:ext uri="{BB962C8B-B14F-4D97-AF65-F5344CB8AC3E}">
        <p14:creationId xmlns:p14="http://schemas.microsoft.com/office/powerpoint/2010/main" val="65060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3E31F5-73B5-4BE7-A7C8-BC2C3691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91725" cy="1192213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Az </a:t>
            </a:r>
            <a:r>
              <a:rPr lang="hu-HU" sz="4000" u="sng" dirty="0"/>
              <a:t>eljáráshoz</a:t>
            </a:r>
            <a:r>
              <a:rPr lang="hu-HU" sz="4000" dirty="0"/>
              <a:t> kapcsolódó 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94727-735C-4BBD-89CA-02A8BFFC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1243013"/>
            <a:ext cx="9486900" cy="544353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4000"/>
              </a:lnSpc>
            </a:pPr>
            <a:r>
              <a:rPr lang="hu-HU" sz="2600" b="1"/>
              <a:t>Eljárás időtartama</a:t>
            </a:r>
            <a:r>
              <a:rPr lang="hu-HU" sz="2600"/>
              <a:t> átlagosan 388 nap - MAB munkaterhelés, korlátozott látogatási időszakok, hatályhosszabbítás . </a:t>
            </a:r>
          </a:p>
          <a:p>
            <a:pPr algn="just">
              <a:lnSpc>
                <a:spcPct val="124000"/>
              </a:lnSpc>
            </a:pPr>
            <a:r>
              <a:rPr lang="hu-HU" sz="2600"/>
              <a:t> </a:t>
            </a:r>
            <a:r>
              <a:rPr lang="hu-HU" sz="2600" b="1"/>
              <a:t>Látogató bizottságok</a:t>
            </a:r>
          </a:p>
          <a:p>
            <a:pPr lvl="1" algn="just">
              <a:lnSpc>
                <a:spcPct val="124000"/>
              </a:lnSpc>
            </a:pPr>
            <a:r>
              <a:rPr lang="hu-HU" sz="2600"/>
              <a:t>széles merítési bázis mellett is szűk</a:t>
            </a:r>
            <a:r>
              <a:rPr lang="hu-HU" sz="2600" b="1"/>
              <a:t> a ténylegesen bevont szakértői kör, </a:t>
            </a:r>
          </a:p>
          <a:p>
            <a:pPr lvl="1" algn="just">
              <a:lnSpc>
                <a:spcPct val="124000"/>
              </a:lnSpc>
            </a:pPr>
            <a:r>
              <a:rPr lang="hu-HU" sz="2600" b="1"/>
              <a:t>férfi túlsúly 60%, </a:t>
            </a:r>
            <a:r>
              <a:rPr lang="hu-HU" sz="2600"/>
              <a:t>40 % női tagok </a:t>
            </a:r>
          </a:p>
          <a:p>
            <a:pPr lvl="1" algn="just">
              <a:lnSpc>
                <a:spcPct val="124000"/>
              </a:lnSpc>
            </a:pPr>
            <a:r>
              <a:rPr lang="hu-HU" sz="2600" b="1"/>
              <a:t>széles életkori paletta </a:t>
            </a:r>
            <a:r>
              <a:rPr lang="hu-HU" sz="2600"/>
              <a:t>39% 39-50 év közötti életkorú tagok </a:t>
            </a:r>
          </a:p>
          <a:p>
            <a:pPr algn="just">
              <a:lnSpc>
                <a:spcPct val="124000"/>
              </a:lnSpc>
            </a:pPr>
            <a:r>
              <a:rPr lang="hu-HU" sz="2600" b="1"/>
              <a:t>Hallgatók</a:t>
            </a:r>
            <a:r>
              <a:rPr lang="hu-HU" sz="2600"/>
              <a:t> </a:t>
            </a:r>
            <a:r>
              <a:rPr lang="hu-HU" sz="2600" b="1"/>
              <a:t>bevonása minden esetben. </a:t>
            </a:r>
          </a:p>
          <a:p>
            <a:pPr algn="just">
              <a:lnSpc>
                <a:spcPct val="124000"/>
              </a:lnSpc>
            </a:pPr>
            <a:r>
              <a:rPr lang="hu-HU" sz="2600"/>
              <a:t>A </a:t>
            </a:r>
            <a:r>
              <a:rPr lang="hu-HU" sz="2600" b="1"/>
              <a:t>munkaerőpiaci szereplők részvétele alacsony. </a:t>
            </a:r>
            <a:br>
              <a:rPr lang="hu-HU" b="1"/>
            </a:br>
            <a:endParaRPr lang="hu-HU"/>
          </a:p>
          <a:p>
            <a:endParaRPr lang="hu-HU"/>
          </a:p>
        </p:txBody>
      </p:sp>
      <p:pic>
        <p:nvPicPr>
          <p:cNvPr id="5" name="Ábra 4" descr="Személy ötlettel körvonalas">
            <a:extLst>
              <a:ext uri="{FF2B5EF4-FFF2-40B4-BE49-F238E27FC236}">
                <a16:creationId xmlns:a16="http://schemas.microsoft.com/office/drawing/2014/main" id="{F77033F7-45B7-5DB3-92E1-E355BECA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024" y="171450"/>
            <a:ext cx="24225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3E31F5-73B5-4BE7-A7C8-BC2C3691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713626" cy="1690688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Az </a:t>
            </a:r>
            <a:r>
              <a:rPr lang="hu-HU" sz="4000" u="sng" dirty="0"/>
              <a:t>önértékelésekre</a:t>
            </a:r>
            <a:r>
              <a:rPr lang="hu-HU" sz="4000" dirty="0"/>
              <a:t> vonatkozó főbb 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94727-735C-4BBD-89CA-02A8BFFC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1414272"/>
            <a:ext cx="9560745" cy="54437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</a:pPr>
            <a:r>
              <a:rPr lang="hu-HU" sz="2400" dirty="0"/>
              <a:t>Egyes </a:t>
            </a:r>
            <a:r>
              <a:rPr lang="hu-HU" sz="2400" b="1" dirty="0"/>
              <a:t>fejezetek </a:t>
            </a:r>
            <a:r>
              <a:rPr lang="hu-HU" sz="2400" dirty="0"/>
              <a:t>intézményenként </a:t>
            </a:r>
            <a:r>
              <a:rPr lang="hu-HU" sz="2400" b="1" dirty="0"/>
              <a:t>rendkívül változó terjedelemben készülnek el. 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Kérdések- válaszok</a:t>
            </a:r>
          </a:p>
          <a:p>
            <a:pPr lvl="1" algn="just">
              <a:lnSpc>
                <a:spcPct val="114000"/>
              </a:lnSpc>
            </a:pPr>
            <a:r>
              <a:rPr lang="hu-HU" b="1" i="1" dirty="0"/>
              <a:t>a válasz hiányos volt, nem tért ki minden kérdésben szereplő témára- </a:t>
            </a:r>
            <a:r>
              <a:rPr lang="hu-HU" dirty="0"/>
              <a:t>ESG 1.6, ESG 1.3 és ESG 1.4 fejezetekre </a:t>
            </a:r>
          </a:p>
          <a:p>
            <a:pPr lvl="1" algn="just">
              <a:lnSpc>
                <a:spcPct val="114000"/>
              </a:lnSpc>
            </a:pPr>
            <a:r>
              <a:rPr lang="hu-HU" sz="2400" b="1" i="1" dirty="0"/>
              <a:t>a válasz felületes volt, nem volt kellően részletezve, kifejtve</a:t>
            </a:r>
            <a:r>
              <a:rPr lang="hu-HU" sz="2400" dirty="0"/>
              <a:t> – ESG 1.5 és ESG 1.1 fejezetekre vonatkozóan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Értelmezési probléma </a:t>
            </a:r>
            <a:r>
              <a:rPr lang="hu-HU" sz="2400" dirty="0"/>
              <a:t>az </a:t>
            </a:r>
            <a:r>
              <a:rPr lang="hu-HU" sz="2400" b="1" dirty="0"/>
              <a:t>ESG 1.1 és </a:t>
            </a:r>
            <a:r>
              <a:rPr lang="hu-HU" sz="2400" dirty="0"/>
              <a:t> </a:t>
            </a:r>
            <a:r>
              <a:rPr lang="hu-HU" sz="2400" b="1" dirty="0"/>
              <a:t>ESG 1.3 </a:t>
            </a:r>
            <a:r>
              <a:rPr lang="hu-HU" sz="2400" dirty="0"/>
              <a:t>esetében a leggyakoribb. </a:t>
            </a:r>
          </a:p>
          <a:p>
            <a:pPr algn="just">
              <a:lnSpc>
                <a:spcPct val="114000"/>
              </a:lnSpc>
            </a:pPr>
            <a:r>
              <a:rPr lang="hu-HU" sz="2400" dirty="0"/>
              <a:t>A </a:t>
            </a:r>
            <a:r>
              <a:rPr lang="hu-HU" sz="2400" b="1" dirty="0">
                <a:solidFill>
                  <a:schemeClr val="accent1"/>
                </a:solidFill>
              </a:rPr>
              <a:t> mérés, értékelés, tervezés, cselekvés, ellenőrzés, további beavatkozás lépéssorozat(PDCA-ciklus)  csak hiányosan vagy</a:t>
            </a:r>
            <a:r>
              <a:rPr lang="hu-HU" sz="2400" b="1" baseline="0" dirty="0">
                <a:solidFill>
                  <a:schemeClr val="accent1"/>
                </a:solidFill>
              </a:rPr>
              <a:t> egyáltalán nincs </a:t>
            </a:r>
            <a:r>
              <a:rPr lang="hu-HU" sz="2400" baseline="0" dirty="0">
                <a:solidFill>
                  <a:schemeClr val="accent1"/>
                </a:solidFill>
              </a:rPr>
              <a:t>(</a:t>
            </a:r>
            <a:r>
              <a:rPr lang="hu-HU" sz="2400" dirty="0"/>
              <a:t>35-40%).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10" name="Ábra 9" descr="Személy ötlettel körvonalas">
            <a:extLst>
              <a:ext uri="{FF2B5EF4-FFF2-40B4-BE49-F238E27FC236}">
                <a16:creationId xmlns:a16="http://schemas.microsoft.com/office/drawing/2014/main" id="{B484BBDE-D0FA-E167-4114-F8CC9C584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8024" y="171450"/>
            <a:ext cx="24225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3E31F5-73B5-4BE7-A7C8-BC2C3691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248931" cy="1690688"/>
          </a:xfrm>
        </p:spPr>
        <p:txBody>
          <a:bodyPr>
            <a:normAutofit/>
          </a:bodyPr>
          <a:lstStyle/>
          <a:p>
            <a:pPr algn="ctr"/>
            <a:r>
              <a:rPr lang="hu-HU" sz="4000" dirty="0"/>
              <a:t>A </a:t>
            </a:r>
            <a:r>
              <a:rPr lang="hu-HU" sz="4000" u="sng" dirty="0"/>
              <a:t>jelentésekre </a:t>
            </a:r>
            <a:br>
              <a:rPr lang="hu-HU" sz="4000" dirty="0"/>
            </a:br>
            <a:r>
              <a:rPr lang="hu-HU" sz="4000" dirty="0"/>
              <a:t>vonatkozó betekintő 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94727-735C-4BBD-89CA-02A8BFFC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6" y="1825624"/>
            <a:ext cx="9264648" cy="4860925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hu-HU" sz="2400" dirty="0"/>
              <a:t>Egyes </a:t>
            </a:r>
            <a:r>
              <a:rPr lang="hu-HU" sz="2400" b="1" dirty="0"/>
              <a:t>fejezetek</a:t>
            </a:r>
            <a:r>
              <a:rPr lang="hu-HU" sz="2400" dirty="0"/>
              <a:t>  rendkívül </a:t>
            </a:r>
            <a:r>
              <a:rPr lang="hu-HU" sz="2400" b="1" dirty="0"/>
              <a:t>változó terjedelem</a:t>
            </a:r>
            <a:r>
              <a:rPr lang="hu-HU" sz="2400" dirty="0"/>
              <a:t>ben készülnek el. 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5 sztenderdnél is előfordul </a:t>
            </a:r>
            <a:r>
              <a:rPr lang="hu-HU" sz="2400" dirty="0"/>
              <a:t>(ESG 1.1, ESG 1.2 és 1.9, ESG 1.3, ESG 1.5 és ESG 1.6),</a:t>
            </a:r>
            <a:br>
              <a:rPr lang="hu-HU" sz="2400" dirty="0"/>
            </a:br>
            <a:r>
              <a:rPr lang="hu-HU" sz="2400" dirty="0"/>
              <a:t>hogy </a:t>
            </a:r>
            <a:r>
              <a:rPr lang="hu-HU" sz="2400" b="1" dirty="0"/>
              <a:t>a jelentések több mint ötödében</a:t>
            </a:r>
            <a:r>
              <a:rPr lang="hu-HU" sz="2400" dirty="0"/>
              <a:t> a látogatás ellentmondást tár fel az </a:t>
            </a:r>
            <a:r>
              <a:rPr lang="hu-HU" sz="2400" b="1" dirty="0"/>
              <a:t>önértékelés</a:t>
            </a:r>
            <a:r>
              <a:rPr lang="hu-HU" sz="2400" dirty="0"/>
              <a:t>ben foglaltak és a </a:t>
            </a:r>
            <a:r>
              <a:rPr lang="hu-HU" sz="2400" b="1" dirty="0"/>
              <a:t>tényleges gyakorlat </a:t>
            </a:r>
            <a:r>
              <a:rPr lang="hu-HU" sz="2400" dirty="0"/>
              <a:t>között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Az önértékelések alapján elemzők által megítélt ESG megfelelés és az akkreditációs javaslat tartalma pozitív együtt járást mutat egymással. </a:t>
            </a:r>
          </a:p>
          <a:p>
            <a:pPr algn="just">
              <a:lnSpc>
                <a:spcPct val="114000"/>
              </a:lnSpc>
            </a:pPr>
            <a:endParaRPr lang="hu-HU" sz="2400" b="1" dirty="0"/>
          </a:p>
        </p:txBody>
      </p:sp>
      <p:pic>
        <p:nvPicPr>
          <p:cNvPr id="4" name="Ábra 3" descr="Személy ötlettel körvonalas">
            <a:extLst>
              <a:ext uri="{FF2B5EF4-FFF2-40B4-BE49-F238E27FC236}">
                <a16:creationId xmlns:a16="http://schemas.microsoft.com/office/drawing/2014/main" id="{A326BC69-F318-4503-5E6E-CCDDE24A4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024" y="171450"/>
            <a:ext cx="2422525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3E31F5-73B5-4BE7-A7C8-BC2C3691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931" y="0"/>
            <a:ext cx="10373193" cy="1184223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A jelentések </a:t>
            </a:r>
            <a:r>
              <a:rPr lang="hu-HU" sz="3600" u="sng" dirty="0"/>
              <a:t>javaslataira </a:t>
            </a:r>
            <a:r>
              <a:rPr lang="hu-HU" sz="3600" dirty="0"/>
              <a:t>vonatkozó főbb 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494727-735C-4BBD-89CA-02A8BFFC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64303"/>
            <a:ext cx="11062740" cy="5681271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hu-HU" sz="2400" b="1" dirty="0"/>
              <a:t>ESG2015–</a:t>
            </a:r>
            <a:r>
              <a:rPr lang="hu-HU" sz="2400" b="1" dirty="0" err="1"/>
              <a:t>nek</a:t>
            </a:r>
            <a:r>
              <a:rPr lang="hu-HU" sz="2400" b="1" dirty="0"/>
              <a:t> megfelelő nézőpont megjelenése </a:t>
            </a:r>
            <a:r>
              <a:rPr lang="hu-HU" sz="2400" dirty="0"/>
              <a:t>az intézmények </a:t>
            </a:r>
            <a:r>
              <a:rPr lang="hu-HU" sz="2400" b="1" dirty="0"/>
              <a:t>61%</a:t>
            </a:r>
            <a:r>
              <a:rPr lang="hu-HU" sz="2400" dirty="0"/>
              <a:t>-</a:t>
            </a:r>
            <a:r>
              <a:rPr lang="hu-HU" sz="2400" dirty="0" err="1"/>
              <a:t>ában</a:t>
            </a:r>
            <a:r>
              <a:rPr lang="hu-HU" sz="2400" dirty="0"/>
              <a:t> nem teljesül. 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95%</a:t>
            </a:r>
            <a:r>
              <a:rPr lang="hu-HU" sz="2400" dirty="0"/>
              <a:t>-ban kerültek megfogalmazásra </a:t>
            </a:r>
            <a:r>
              <a:rPr lang="hu-HU" sz="2400" b="1" dirty="0"/>
              <a:t>PDCA-</a:t>
            </a:r>
            <a:r>
              <a:rPr lang="hu-HU" sz="2400" dirty="0"/>
              <a:t>ciklust érintő javaslatok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83%</a:t>
            </a:r>
            <a:r>
              <a:rPr lang="hu-HU" sz="2400" dirty="0"/>
              <a:t> - az </a:t>
            </a:r>
            <a:r>
              <a:rPr lang="hu-HU" sz="2400" b="1" dirty="0"/>
              <a:t>adatgyűjtések és elemzések tartalmának és módszertanának felülvizsgálatá</a:t>
            </a:r>
            <a:r>
              <a:rPr lang="hu-HU" sz="2400" dirty="0"/>
              <a:t>ra</a:t>
            </a:r>
            <a:r>
              <a:rPr lang="hu-HU" sz="2400" b="1" dirty="0"/>
              <a:t>, bővítésé</a:t>
            </a:r>
            <a:r>
              <a:rPr lang="hu-HU" sz="2400" dirty="0"/>
              <a:t>re vonatkozó fejlesztés</a:t>
            </a:r>
          </a:p>
          <a:p>
            <a:pPr algn="just">
              <a:lnSpc>
                <a:spcPct val="114000"/>
              </a:lnSpc>
            </a:pPr>
            <a:r>
              <a:rPr lang="hu-HU" sz="2400" dirty="0"/>
              <a:t>3-nál több javaslat kerül a jelentésekbe</a:t>
            </a:r>
          </a:p>
          <a:p>
            <a:pPr lvl="1" algn="just">
              <a:lnSpc>
                <a:spcPct val="114000"/>
              </a:lnSpc>
            </a:pPr>
            <a:r>
              <a:rPr lang="hu-HU" sz="2000" b="1" dirty="0"/>
              <a:t>KÉPZÉSEK MŰKÖDTETÉSE 66,7% </a:t>
            </a:r>
          </a:p>
          <a:p>
            <a:pPr lvl="1" algn="just">
              <a:lnSpc>
                <a:spcPct val="114000"/>
              </a:lnSpc>
            </a:pPr>
            <a:r>
              <a:rPr lang="hu-HU" sz="2000" b="1" dirty="0"/>
              <a:t>MINŐSÉGPOLITIKA 61,2% </a:t>
            </a:r>
          </a:p>
          <a:p>
            <a:pPr lvl="1" algn="just">
              <a:lnSpc>
                <a:spcPct val="114000"/>
              </a:lnSpc>
            </a:pPr>
            <a:r>
              <a:rPr lang="hu-HU" sz="2000" b="1" dirty="0"/>
              <a:t>HALLGATÓKÖZPONTÚSÁG 55,6%</a:t>
            </a:r>
          </a:p>
          <a:p>
            <a:pPr algn="just">
              <a:lnSpc>
                <a:spcPct val="114000"/>
              </a:lnSpc>
            </a:pPr>
            <a:r>
              <a:rPr lang="hu-HU" sz="2400" b="1" dirty="0"/>
              <a:t>Az érintettek bevonásá</a:t>
            </a:r>
            <a:r>
              <a:rPr lang="hu-HU" sz="2400" dirty="0"/>
              <a:t>nak kérdése </a:t>
            </a:r>
            <a:r>
              <a:rPr lang="hu-HU" sz="2400" b="1" dirty="0"/>
              <a:t>100%</a:t>
            </a:r>
          </a:p>
          <a:p>
            <a:pPr algn="just">
              <a:lnSpc>
                <a:spcPct val="114000"/>
              </a:lnSpc>
            </a:pPr>
            <a:r>
              <a:rPr lang="hu-HU" sz="2400" b="1" dirty="0" err="1"/>
              <a:t>Informalitás</a:t>
            </a:r>
            <a:r>
              <a:rPr lang="hu-HU" sz="2400" b="1" dirty="0"/>
              <a:t> </a:t>
            </a:r>
            <a:r>
              <a:rPr lang="hu-HU" sz="2400" b="1" dirty="0" err="1"/>
              <a:t>vs</a:t>
            </a:r>
            <a:r>
              <a:rPr lang="hu-HU" sz="2400" b="1" dirty="0"/>
              <a:t>. dokumentáltság, formalizáltság 100%</a:t>
            </a:r>
            <a:endParaRPr lang="hu-HU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Ábra 3" descr="Személy ötlettel körvonalas">
            <a:extLst>
              <a:ext uri="{FF2B5EF4-FFF2-40B4-BE49-F238E27FC236}">
                <a16:creationId xmlns:a16="http://schemas.microsoft.com/office/drawing/2014/main" id="{4206A3A2-E0DD-9507-F629-E25A8CA2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7915" y="0"/>
            <a:ext cx="1394085" cy="1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25663"/>
      </p:ext>
    </p:extLst>
  </p:cSld>
  <p:clrMapOvr>
    <a:masterClrMapping/>
  </p:clrMapOvr>
</p:sld>
</file>

<file path=ppt/theme/theme1.xml><?xml version="1.0" encoding="utf-8"?>
<a:theme xmlns:a="http://schemas.openxmlformats.org/drawingml/2006/main" name="MAB">
  <a:themeElements>
    <a:clrScheme name="MAB">
      <a:dk1>
        <a:srgbClr val="2A2F3B"/>
      </a:dk1>
      <a:lt1>
        <a:sysClr val="window" lastClr="FFFFFF"/>
      </a:lt1>
      <a:dk2>
        <a:srgbClr val="2A2F3B"/>
      </a:dk2>
      <a:lt2>
        <a:srgbClr val="FFFFFF"/>
      </a:lt2>
      <a:accent1>
        <a:srgbClr val="393F4F"/>
      </a:accent1>
      <a:accent2>
        <a:srgbClr val="697D9B"/>
      </a:accent2>
      <a:accent3>
        <a:srgbClr val="DDB265"/>
      </a:accent3>
      <a:accent4>
        <a:srgbClr val="697D9B"/>
      </a:accent4>
      <a:accent5>
        <a:srgbClr val="DDB265"/>
      </a:accent5>
      <a:accent6>
        <a:srgbClr val="2A2F3B"/>
      </a:accent6>
      <a:hlink>
        <a:srgbClr val="DDB265"/>
      </a:hlink>
      <a:folHlink>
        <a:srgbClr val="697D9B"/>
      </a:folHlink>
    </a:clrScheme>
    <a:fontScheme name="MAB">
      <a:majorFont>
        <a:latin typeface="Playfair Display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ctr">
          <a:defRPr sz="3600" b="1" dirty="0">
            <a:solidFill>
              <a:schemeClr val="bg1"/>
            </a:solidFill>
            <a:latin typeface="Gotham Bold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emutató1" id="{9582EAD2-6053-425C-B286-A0F384842010}" vid="{BD62A873-7736-49DC-BC04-2E1800FD612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B">
    <a:dk1>
      <a:srgbClr val="2A2F3B"/>
    </a:dk1>
    <a:lt1>
      <a:sysClr val="window" lastClr="FFFFFF"/>
    </a:lt1>
    <a:dk2>
      <a:srgbClr val="2A2F3B"/>
    </a:dk2>
    <a:lt2>
      <a:srgbClr val="FFFFFF"/>
    </a:lt2>
    <a:accent1>
      <a:srgbClr val="393F4F"/>
    </a:accent1>
    <a:accent2>
      <a:srgbClr val="697D9B"/>
    </a:accent2>
    <a:accent3>
      <a:srgbClr val="DDB265"/>
    </a:accent3>
    <a:accent4>
      <a:srgbClr val="697D9B"/>
    </a:accent4>
    <a:accent5>
      <a:srgbClr val="DDB265"/>
    </a:accent5>
    <a:accent6>
      <a:srgbClr val="2A2F3B"/>
    </a:accent6>
    <a:hlink>
      <a:srgbClr val="DDB265"/>
    </a:hlink>
    <a:folHlink>
      <a:srgbClr val="697D9B"/>
    </a:folHlink>
  </a:clrScheme>
</a:themeOverride>
</file>

<file path=ppt/theme/themeOverride2.xml><?xml version="1.0" encoding="utf-8"?>
<a:themeOverride xmlns:a="http://schemas.openxmlformats.org/drawingml/2006/main">
  <a:clrScheme name="MAB">
    <a:dk1>
      <a:srgbClr val="2A2F3B"/>
    </a:dk1>
    <a:lt1>
      <a:sysClr val="window" lastClr="FFFFFF"/>
    </a:lt1>
    <a:dk2>
      <a:srgbClr val="2A2F3B"/>
    </a:dk2>
    <a:lt2>
      <a:srgbClr val="FFFFFF"/>
    </a:lt2>
    <a:accent1>
      <a:srgbClr val="393F4F"/>
    </a:accent1>
    <a:accent2>
      <a:srgbClr val="697D9B"/>
    </a:accent2>
    <a:accent3>
      <a:srgbClr val="DDB265"/>
    </a:accent3>
    <a:accent4>
      <a:srgbClr val="697D9B"/>
    </a:accent4>
    <a:accent5>
      <a:srgbClr val="DDB265"/>
    </a:accent5>
    <a:accent6>
      <a:srgbClr val="2A2F3B"/>
    </a:accent6>
    <a:hlink>
      <a:srgbClr val="DDB265"/>
    </a:hlink>
    <a:folHlink>
      <a:srgbClr val="697D9B"/>
    </a:folHlink>
  </a:clrScheme>
</a:themeOverride>
</file>

<file path=ppt/theme/themeOverride3.xml><?xml version="1.0" encoding="utf-8"?>
<a:themeOverride xmlns:a="http://schemas.openxmlformats.org/drawingml/2006/main">
  <a:clrScheme name="MAB">
    <a:dk1>
      <a:srgbClr val="2A2F3B"/>
    </a:dk1>
    <a:lt1>
      <a:sysClr val="window" lastClr="FFFFFF"/>
    </a:lt1>
    <a:dk2>
      <a:srgbClr val="2A2F3B"/>
    </a:dk2>
    <a:lt2>
      <a:srgbClr val="FFFFFF"/>
    </a:lt2>
    <a:accent1>
      <a:srgbClr val="393F4F"/>
    </a:accent1>
    <a:accent2>
      <a:srgbClr val="697D9B"/>
    </a:accent2>
    <a:accent3>
      <a:srgbClr val="DDB265"/>
    </a:accent3>
    <a:accent4>
      <a:srgbClr val="697D9B"/>
    </a:accent4>
    <a:accent5>
      <a:srgbClr val="DDB265"/>
    </a:accent5>
    <a:accent6>
      <a:srgbClr val="2A2F3B"/>
    </a:accent6>
    <a:hlink>
      <a:srgbClr val="DDB265"/>
    </a:hlink>
    <a:folHlink>
      <a:srgbClr val="697D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609c44-1a02-4315-af35-9867413b06e4">
      <Terms xmlns="http://schemas.microsoft.com/office/infopath/2007/PartnerControls"/>
    </lcf76f155ced4ddcb4097134ff3c332f>
    <TaxCatchAll xmlns="1f4c7420-ec40-4a44-a15c-6f52e457a8f5" xsi:nil="true"/>
    <_Flow_SignoffStatus xmlns="43609c44-1a02-4315-af35-9867413b06e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7BAE2063BBBA498E7FA3450EDCBBE9" ma:contentTypeVersion="17" ma:contentTypeDescription="Új dokumentum létrehozása." ma:contentTypeScope="" ma:versionID="ae97f0d6bffc07a8f0df1fe8ca3a37b4">
  <xsd:schema xmlns:xsd="http://www.w3.org/2001/XMLSchema" xmlns:xs="http://www.w3.org/2001/XMLSchema" xmlns:p="http://schemas.microsoft.com/office/2006/metadata/properties" xmlns:ns2="43609c44-1a02-4315-af35-9867413b06e4" xmlns:ns3="1f4c7420-ec40-4a44-a15c-6f52e457a8f5" targetNamespace="http://schemas.microsoft.com/office/2006/metadata/properties" ma:root="true" ma:fieldsID="3e3129bc308700fa6c150a0be7ef38e0" ns2:_="" ns3:_="">
    <xsd:import namespace="43609c44-1a02-4315-af35-9867413b06e4"/>
    <xsd:import namespace="1f4c7420-ec40-4a44-a15c-6f52e457a8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09c44-1a02-4315-af35-9867413b0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53b20e2b-54aa-4d53-abfd-23dab211b6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Láttamozási állapot" ma:internalName="L_x00e1_ttamoz_x00e1_si_x0020__x00e1_llapo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c7420-ec40-4a44-a15c-6f52e457a8f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a47457-5d57-42b3-9385-9d01dcfa8716}" ma:internalName="TaxCatchAll" ma:showField="CatchAllData" ma:web="1f4c7420-ec40-4a44-a15c-6f52e457a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EC0B86-DA96-4E25-BB04-AF411AC09D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A7F639-9D46-482B-9EE0-BA00CF8D74D0}">
  <ds:schemaRefs>
    <ds:schemaRef ds:uri="http://schemas.openxmlformats.org/package/2006/metadata/core-properties"/>
    <ds:schemaRef ds:uri="http://purl.org/dc/elements/1.1/"/>
    <ds:schemaRef ds:uri="1f4c7420-ec40-4a44-a15c-6f52e457a8f5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43609c44-1a02-4315-af35-9867413b0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E76F26-4AB9-4858-8E95-502CCA7487A2}">
  <ds:schemaRefs>
    <ds:schemaRef ds:uri="1f4c7420-ec40-4a44-a15c-6f52e457a8f5"/>
    <ds:schemaRef ds:uri="43609c44-1a02-4315-af35-9867413b0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836</Words>
  <Application>Microsoft Office PowerPoint</Application>
  <PresentationFormat>Szélesvásznú</PresentationFormat>
  <Paragraphs>144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Gotham Bold</vt:lpstr>
      <vt:lpstr>Gotham Book</vt:lpstr>
      <vt:lpstr>Montserrat</vt:lpstr>
      <vt:lpstr>Playfair Display</vt:lpstr>
      <vt:lpstr>MAB</vt:lpstr>
      <vt:lpstr>Az intézményakkreditációs eljárások  elemzésének értékelése,  fejlesztési irányok </vt:lpstr>
      <vt:lpstr>Elemzés célja, fókuszai</vt:lpstr>
      <vt:lpstr>A MAB által lefolyatott akkreditációs eljárások 2017-2022</vt:lpstr>
      <vt:lpstr>Dokumentumok, elemzési dimenziók </vt:lpstr>
      <vt:lpstr>Megállapítások </vt:lpstr>
      <vt:lpstr>Az eljáráshoz kapcsolódó megállapítások</vt:lpstr>
      <vt:lpstr>Az önértékelésekre vonatkozó főbb megállapítások</vt:lpstr>
      <vt:lpstr>A jelentésekre  vonatkozó betekintő megállapítások</vt:lpstr>
      <vt:lpstr>A jelentések javaslataira vonatkozó főbb megállapítások</vt:lpstr>
      <vt:lpstr>PowerPoint-bemutató</vt:lpstr>
      <vt:lpstr>PowerPoint-bemutató</vt:lpstr>
      <vt:lpstr>Az eljárások eredményeivel kapcsolatos legfontosabb megállapítások</vt:lpstr>
      <vt:lpstr>Az ESG –nek való megfelelés megítélése és az akkreditációs döntés tartalma közötti kapcsolat </vt:lpstr>
      <vt:lpstr>Fejlesztési irányok </vt:lpstr>
      <vt:lpstr>      A jelen </vt:lpstr>
      <vt:lpstr>A jövő – Integrált  Minőségértékelési  Rendszer </vt:lpstr>
      <vt:lpstr>Köszönöm figyelmüket!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intézményi akkreditációs eljárások elemzése, értékelése</dc:title>
  <dc:creator>Nyüsti Szilvia</dc:creator>
  <cp:lastModifiedBy>Lőrincz  Márton Antal</cp:lastModifiedBy>
  <cp:revision>2</cp:revision>
  <dcterms:created xsi:type="dcterms:W3CDTF">2022-12-12T13:48:09Z</dcterms:created>
  <dcterms:modified xsi:type="dcterms:W3CDTF">2023-03-24T12:10:03Z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0x0101001B7BAE2063BBBA498E7FA3450EDCBBE9</vt:lpwstr>
  </property>
  <property fmtid="{D5CDD505-2E9C-101B-9397-08002B2CF9AE}" pid="3" name="MediaServiceImageTags">
    <vt:lpwstr/>
  </property>
</Properties>
</file>