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handoutMasterIdLst>
    <p:handoutMasterId r:id="rId12"/>
  </p:handoutMasterIdLst>
  <p:sldIdLst>
    <p:sldId id="258" r:id="rId5"/>
    <p:sldId id="262" r:id="rId6"/>
    <p:sldId id="263" r:id="rId7"/>
    <p:sldId id="264" r:id="rId8"/>
    <p:sldId id="266" r:id="rId9"/>
    <p:sldId id="26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66"/>
    <a:srgbClr val="393F4F"/>
    <a:srgbClr val="181A30"/>
    <a:srgbClr val="E4B45E"/>
    <a:srgbClr val="EACB58"/>
    <a:srgbClr val="FF4800"/>
    <a:srgbClr val="65C6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6357" autoAdjust="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xmlns="" id="{6E62BBBE-4880-4234-92DD-3B872EEFBB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AABFDE4F-D391-46B3-ACE7-7C0D70A86E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6C5FF-32FC-4D65-817F-B40486E5CCFA}" type="datetimeFigureOut">
              <a:rPr lang="hu-HU" smtClean="0"/>
              <a:t>2021. 11. 25.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C7018FA2-F7B7-411D-8BD8-323E6A1ACC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584C9F1C-8174-444E-ABCF-0AC240B136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05636-A84F-486A-B01A-979DF0F0D6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86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 ké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F031D84-F071-4E90-B04C-16B1EE6B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996" y="6064930"/>
            <a:ext cx="8623234" cy="365125"/>
          </a:xfrm>
        </p:spPr>
        <p:txBody>
          <a:bodyPr/>
          <a:lstStyle>
            <a:lvl1pPr algn="ctr">
              <a:defRPr>
                <a:solidFill>
                  <a:srgbClr val="E4B45E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1DFCE6FF-D980-4DE8-9074-CCEEDA93C9F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58312" y="2626129"/>
            <a:ext cx="86232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 alcím szerkesztése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477" y="1237916"/>
            <a:ext cx="8681884" cy="132556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649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Átvezető dia fehér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4768"/>
            <a:ext cx="10515600" cy="1325563"/>
          </a:xfrm>
        </p:spPr>
        <p:txBody>
          <a:bodyPr/>
          <a:lstStyle>
            <a:lvl1pPr>
              <a:defRPr>
                <a:solidFill>
                  <a:srgbClr val="393F4F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40670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93F4F"/>
                </a:solidFill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100" indent="-3429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1257300" indent="-3429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657350" indent="-28575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2114550" indent="-28575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D6B8-6C3A-4190-A8A5-846A50857807}" type="datetimeFigureOut">
              <a:rPr lang="hu-HU" smtClean="0"/>
              <a:t>2021. 11. 25.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0D17-B548-440F-A7DD-3ADEA3BEA3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2211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93F4F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chemeClr val="accent3"/>
              </a:buClr>
              <a:defRPr>
                <a:latin typeface="+mn-lt"/>
              </a:defRPr>
            </a:lvl1pPr>
            <a:lvl2pPr>
              <a:buClr>
                <a:schemeClr val="accent3"/>
              </a:buClr>
              <a:defRPr>
                <a:latin typeface="+mn-lt"/>
              </a:defRPr>
            </a:lvl2pPr>
            <a:lvl3pPr>
              <a:buClr>
                <a:schemeClr val="accent3"/>
              </a:buClr>
              <a:defRPr>
                <a:latin typeface="+mn-lt"/>
              </a:defRPr>
            </a:lvl3pPr>
            <a:lvl4pPr>
              <a:buClr>
                <a:schemeClr val="accent3"/>
              </a:buClr>
              <a:defRPr>
                <a:latin typeface="+mn-lt"/>
              </a:defRPr>
            </a:lvl4pPr>
            <a:lvl5pPr>
              <a:buClr>
                <a:schemeClr val="accent3"/>
              </a:buClr>
              <a:defRPr>
                <a:latin typeface="+mn-lt"/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chemeClr val="accent6"/>
              </a:buClr>
              <a:defRPr>
                <a:latin typeface="+mn-lt"/>
              </a:defRPr>
            </a:lvl1pPr>
            <a:lvl2pPr>
              <a:buClr>
                <a:schemeClr val="accent6"/>
              </a:buClr>
              <a:defRPr>
                <a:latin typeface="+mn-lt"/>
              </a:defRPr>
            </a:lvl2pPr>
            <a:lvl3pPr>
              <a:buClr>
                <a:schemeClr val="accent6"/>
              </a:buClr>
              <a:defRPr>
                <a:latin typeface="+mn-lt"/>
              </a:defRPr>
            </a:lvl3pPr>
            <a:lvl4pPr>
              <a:buClr>
                <a:schemeClr val="accent6"/>
              </a:buClr>
              <a:defRPr>
                <a:latin typeface="+mn-lt"/>
              </a:defRPr>
            </a:lvl4pPr>
            <a:lvl5pPr>
              <a:buClr>
                <a:schemeClr val="accent6"/>
              </a:buClr>
              <a:defRPr>
                <a:latin typeface="+mn-lt"/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D6B8-6C3A-4190-A8A5-846A50857807}" type="datetimeFigureOut">
              <a:rPr lang="hu-HU" smtClean="0"/>
              <a:t>2021. 11. 25.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0D17-B548-440F-A7DD-3ADEA3BEA3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8789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93F4F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93F4F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buClr>
                <a:schemeClr val="accent3"/>
              </a:buClr>
              <a:defRPr>
                <a:latin typeface="+mn-lt"/>
              </a:defRPr>
            </a:lvl1pPr>
            <a:lvl2pPr>
              <a:buClr>
                <a:schemeClr val="accent3"/>
              </a:buClr>
              <a:defRPr>
                <a:latin typeface="+mn-lt"/>
              </a:defRPr>
            </a:lvl2pPr>
            <a:lvl3pPr>
              <a:buClr>
                <a:schemeClr val="accent3"/>
              </a:buClr>
              <a:defRPr>
                <a:latin typeface="+mn-lt"/>
              </a:defRPr>
            </a:lvl3pPr>
            <a:lvl4pPr>
              <a:buClr>
                <a:schemeClr val="accent3"/>
              </a:buClr>
              <a:defRPr>
                <a:latin typeface="+mn-lt"/>
              </a:defRPr>
            </a:lvl4pPr>
            <a:lvl5pPr>
              <a:buClr>
                <a:schemeClr val="accent3"/>
              </a:buClr>
              <a:defRPr>
                <a:latin typeface="+mn-lt"/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4B45E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chemeClr val="accent6"/>
              </a:buClr>
              <a:defRPr>
                <a:latin typeface="+mn-lt"/>
              </a:defRPr>
            </a:lvl1pPr>
            <a:lvl2pPr>
              <a:buClr>
                <a:schemeClr val="accent6"/>
              </a:buClr>
              <a:defRPr>
                <a:latin typeface="+mn-lt"/>
              </a:defRPr>
            </a:lvl2pPr>
            <a:lvl3pPr>
              <a:buClr>
                <a:schemeClr val="accent6"/>
              </a:buClr>
              <a:defRPr>
                <a:latin typeface="+mn-lt"/>
              </a:defRPr>
            </a:lvl3pPr>
            <a:lvl4pPr>
              <a:buClr>
                <a:schemeClr val="accent6"/>
              </a:buClr>
              <a:defRPr>
                <a:latin typeface="+mn-lt"/>
              </a:defRPr>
            </a:lvl4pPr>
            <a:lvl5pPr>
              <a:buClr>
                <a:schemeClr val="accent6"/>
              </a:buClr>
              <a:defRPr>
                <a:latin typeface="+mn-lt"/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D6B8-6C3A-4190-A8A5-846A50857807}" type="datetimeFigureOut">
              <a:rPr lang="hu-HU" smtClean="0"/>
              <a:t>2021. 11. 25.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0D17-B548-440F-A7DD-3ADEA3BEA3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8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93F4F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D6B8-6C3A-4190-A8A5-846A50857807}" type="datetimeFigureOut">
              <a:rPr lang="hu-HU" smtClean="0"/>
              <a:t>2021. 11. 25.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0D17-B548-440F-A7DD-3ADEA3BEA3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1524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D6B8-6C3A-4190-A8A5-846A50857807}" type="datetimeFigureOut">
              <a:rPr lang="hu-HU" smtClean="0"/>
              <a:t>2021. 11. 25.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0D17-B548-440F-A7DD-3ADEA3BEA3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0373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12838"/>
          </a:xfrm>
        </p:spPr>
        <p:txBody>
          <a:bodyPr anchor="b"/>
          <a:lstStyle>
            <a:lvl1pPr>
              <a:defRPr sz="3200">
                <a:solidFill>
                  <a:srgbClr val="393F4F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49142"/>
            <a:ext cx="6172200" cy="4011908"/>
          </a:xfrm>
        </p:spPr>
        <p:txBody>
          <a:bodyPr/>
          <a:lstStyle>
            <a:lvl1pPr>
              <a:buClr>
                <a:schemeClr val="accent3"/>
              </a:buClr>
              <a:defRPr sz="3200">
                <a:latin typeface="+mn-lt"/>
              </a:defRPr>
            </a:lvl1pPr>
            <a:lvl2pPr>
              <a:buClr>
                <a:schemeClr val="accent3"/>
              </a:buClr>
              <a:defRPr sz="2800">
                <a:latin typeface="+mn-lt"/>
              </a:defRPr>
            </a:lvl2pPr>
            <a:lvl3pPr>
              <a:buClr>
                <a:schemeClr val="accent3"/>
              </a:buClr>
              <a:defRPr sz="2400">
                <a:latin typeface="+mn-lt"/>
              </a:defRPr>
            </a:lvl3pPr>
            <a:lvl4pPr>
              <a:buClr>
                <a:schemeClr val="accent3"/>
              </a:buClr>
              <a:defRPr sz="2000">
                <a:latin typeface="+mn-lt"/>
              </a:defRPr>
            </a:lvl4pPr>
            <a:lvl5pPr>
              <a:buClr>
                <a:schemeClr val="accent3"/>
              </a:buCl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57080"/>
            <a:ext cx="3932237" cy="401190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D6B8-6C3A-4190-A8A5-846A50857807}" type="datetimeFigureOut">
              <a:rPr lang="hu-HU" smtClean="0"/>
              <a:t>2021. 11. 25.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0D17-B548-440F-A7DD-3ADEA3BEA3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1133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ép képaláírással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3D6B8-6C3A-4190-A8A5-846A50857807}" type="datetimeFigureOut">
              <a:rPr lang="hu-HU" smtClean="0"/>
              <a:t>2021. 11. 25.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0D17-B548-440F-A7DD-3ADEA3BEA3F7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83494A43-CB59-44D0-8156-42323DC67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12838"/>
          </a:xfrm>
        </p:spPr>
        <p:txBody>
          <a:bodyPr anchor="b"/>
          <a:lstStyle>
            <a:lvl1pPr>
              <a:defRPr sz="3200" b="1">
                <a:solidFill>
                  <a:srgbClr val="393F4F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xmlns="" id="{4CE2C1E3-D031-4E8C-8FBA-D1783544B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57080"/>
            <a:ext cx="3932237" cy="401190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8776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ímdia ké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F031D84-F071-4E90-B04C-16B1EE6B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996" y="6064930"/>
            <a:ext cx="8623234" cy="365125"/>
          </a:xfrm>
        </p:spPr>
        <p:txBody>
          <a:bodyPr/>
          <a:lstStyle>
            <a:lvl1pPr algn="ctr">
              <a:defRPr>
                <a:solidFill>
                  <a:srgbClr val="E4B45E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1DFCE6FF-D980-4DE8-9074-CCEEDA93C9F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58312" y="2626129"/>
            <a:ext cx="86232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 alcím szerkesztése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477" y="1237916"/>
            <a:ext cx="8681884" cy="132556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139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ímdia ké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F031D84-F071-4E90-B04C-16B1EE6B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996" y="6064930"/>
            <a:ext cx="8623234" cy="365125"/>
          </a:xfrm>
        </p:spPr>
        <p:txBody>
          <a:bodyPr/>
          <a:lstStyle>
            <a:lvl1pPr algn="ctr">
              <a:defRPr>
                <a:solidFill>
                  <a:srgbClr val="E4B45E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1DFCE6FF-D980-4DE8-9074-CCEEDA93C9F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58312" y="2626129"/>
            <a:ext cx="86232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 alcím szerkesztése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477" y="1237916"/>
            <a:ext cx="8681884" cy="132556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470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F031D84-F071-4E90-B04C-16B1EE6B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996" y="6064930"/>
            <a:ext cx="8623234" cy="365125"/>
          </a:xfrm>
        </p:spPr>
        <p:txBody>
          <a:bodyPr/>
          <a:lstStyle>
            <a:lvl1pPr algn="ctr">
              <a:defRPr>
                <a:solidFill>
                  <a:srgbClr val="E4B45E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1DFCE6FF-D980-4DE8-9074-CCEEDA93C9F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58312" y="2626129"/>
            <a:ext cx="86232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93F4F"/>
                </a:solidFill>
                <a:latin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 alcím szerkesztése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477" y="1237916"/>
            <a:ext cx="8681884" cy="132556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393F4F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36642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F031D84-F071-4E90-B04C-16B1EE6B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996" y="6064930"/>
            <a:ext cx="8623234" cy="365125"/>
          </a:xfrm>
        </p:spPr>
        <p:txBody>
          <a:bodyPr/>
          <a:lstStyle>
            <a:lvl1pPr algn="ctr">
              <a:defRPr>
                <a:solidFill>
                  <a:srgbClr val="E4B45E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1DFCE6FF-D980-4DE8-9074-CCEEDA93C9F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58312" y="2626129"/>
            <a:ext cx="86232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93F4F"/>
                </a:solidFill>
                <a:latin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 alcím szerkesztése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477" y="1237916"/>
            <a:ext cx="8681884" cy="132556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393F4F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5211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F031D84-F071-4E90-B04C-16B1EE6B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996" y="6064930"/>
            <a:ext cx="8623234" cy="365125"/>
          </a:xfrm>
        </p:spPr>
        <p:txBody>
          <a:bodyPr/>
          <a:lstStyle>
            <a:lvl1pPr algn="ctr">
              <a:defRPr>
                <a:solidFill>
                  <a:srgbClr val="E4B45E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1DFCE6FF-D980-4DE8-9074-CCEEDA93C9F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58312" y="2626129"/>
            <a:ext cx="86232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93F4F"/>
                </a:solidFill>
                <a:latin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 alcím szerkesztése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477" y="1237916"/>
            <a:ext cx="8681884" cy="132556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393F4F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05588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F031D84-F071-4E90-B04C-16B1EE6B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996" y="6064930"/>
            <a:ext cx="8623234" cy="365125"/>
          </a:xfrm>
        </p:spPr>
        <p:txBody>
          <a:bodyPr/>
          <a:lstStyle>
            <a:lvl1pPr algn="ctr">
              <a:defRPr>
                <a:solidFill>
                  <a:srgbClr val="E4B45E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1DFCE6FF-D980-4DE8-9074-CCEEDA93C9F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58312" y="2626129"/>
            <a:ext cx="86232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93F4F"/>
                </a:solidFill>
                <a:latin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 alcím szerkesztése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477" y="1237916"/>
            <a:ext cx="8681884" cy="132556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393F4F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8164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F031D84-F071-4E90-B04C-16B1EE6B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996" y="6064930"/>
            <a:ext cx="8623234" cy="365125"/>
          </a:xfrm>
        </p:spPr>
        <p:txBody>
          <a:bodyPr/>
          <a:lstStyle>
            <a:lvl1pPr algn="ctr">
              <a:defRPr>
                <a:solidFill>
                  <a:srgbClr val="E4B45E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1DFCE6FF-D980-4DE8-9074-CCEEDA93C9F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58312" y="2626129"/>
            <a:ext cx="86232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93F4F"/>
                </a:solidFill>
                <a:latin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 alcím szerkesztése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477" y="1237916"/>
            <a:ext cx="8681884" cy="132556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393F4F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911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Átvezető dia ké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C1F5601-478F-473F-80F9-23DFAB85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4768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275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3D6B8-6C3A-4190-A8A5-846A50857807}" type="datetimeFigureOut">
              <a:rPr lang="hu-HU" smtClean="0"/>
              <a:t>2021. 11. 25.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60D17-B548-440F-A7DD-3ADEA3BEA3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141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2" r:id="rId2"/>
    <p:sldLayoutId id="2147483733" r:id="rId3"/>
    <p:sldLayoutId id="2147483731" r:id="rId4"/>
    <p:sldLayoutId id="2147483734" r:id="rId5"/>
    <p:sldLayoutId id="2147483735" r:id="rId6"/>
    <p:sldLayoutId id="2147483736" r:id="rId7"/>
    <p:sldLayoutId id="2147483737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Playfair Display" panose="00000500000000000000" pitchFamily="2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50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50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50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50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50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sla-project-eu.azurewebsites.net/work-package/wp4/" TargetMode="External"/><Relationship Id="rId2" Type="http://schemas.openxmlformats.org/officeDocument/2006/relationships/hyperlink" Target="https://www.enqa.eu/publications/considerations-for-qa-of-e-learning-provision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hyperlink" Target="https://eua.eu/downloads/publications/digihe%20new%20version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1.xml"/><Relationship Id="rId5" Type="http://schemas.openxmlformats.org/officeDocument/2006/relationships/hyperlink" Target="https://doi.org/10.1787/9c4ad26d-en" TargetMode="Externa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3"/>
          </p:nvPr>
        </p:nvSpPr>
        <p:spPr>
          <a:xfrm>
            <a:off x="1685527" y="3606431"/>
            <a:ext cx="8623234" cy="1500187"/>
          </a:xfrm>
        </p:spPr>
        <p:txBody>
          <a:bodyPr/>
          <a:lstStyle/>
          <a:p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Dr. Péter Levente Lakatos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director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Hungarian Accreditation Committee (MAB)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939112" y="1300566"/>
            <a:ext cx="10116065" cy="188747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Ensuring the quality of digital HE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 Hungary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– a QA agency’s perspective –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778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99776">
            <a:off x="8102531" y="521395"/>
            <a:ext cx="3033235" cy="43696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ject 4"/>
          <p:cNvSpPr/>
          <p:nvPr/>
        </p:nvSpPr>
        <p:spPr>
          <a:xfrm>
            <a:off x="0" y="0"/>
            <a:ext cx="7941365" cy="2532920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mtClean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8696"/>
            <a:ext cx="1560443" cy="626871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78904" y="2623930"/>
            <a:ext cx="5943600" cy="194807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endParaRPr lang="hu-HU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465257" y="2879477"/>
            <a:ext cx="62914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„…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including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of </a:t>
            </a:r>
            <a:r>
              <a:rPr lang="en-US" sz="24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internationalisation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learning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new forms of delivery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role of quality assurance is </a:t>
            </a:r>
            <a:b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crucial in supporting higher education systems and institutions in responding to these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changes</a:t>
            </a:r>
            <a:r>
              <a:rPr lang="hu-HU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…”</a:t>
            </a:r>
            <a:endParaRPr lang="hu-HU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78904" y="4663010"/>
            <a:ext cx="9770166" cy="193297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just"/>
            <a:r>
              <a:rPr lang="hu-HU" sz="24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„T</a:t>
            </a:r>
            <a:r>
              <a:rPr lang="en-US" sz="24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sz="2400" b="1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ESG </a:t>
            </a:r>
            <a:r>
              <a:rPr lang="hu-HU" sz="24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(…) </a:t>
            </a:r>
            <a:r>
              <a:rPr lang="en-US" sz="2400" b="1" u="sng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US" sz="2400" b="1" u="sng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guidance</a:t>
            </a:r>
            <a:r>
              <a:rPr lang="en-US" sz="2400" b="1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covering the areas </a:t>
            </a:r>
            <a:r>
              <a:rPr lang="en-US" sz="2400" b="1" u="sng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are vital for </a:t>
            </a:r>
            <a:br>
              <a:rPr lang="en-US" sz="2400" b="1" u="sng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u="sng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successful quality provision and learning environments</a:t>
            </a:r>
            <a:r>
              <a:rPr lang="en-US" sz="2400" b="1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higher </a:t>
            </a:r>
            <a:r>
              <a:rPr lang="en-US" sz="24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hu-HU" sz="24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hu-HU" sz="2400" b="1" dirty="0">
              <a:solidFill>
                <a:srgbClr val="FF5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481159">
            <a:off x="8004065" y="547444"/>
            <a:ext cx="3019365" cy="42925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5296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3"/>
          </p:nvPr>
        </p:nvSpPr>
        <p:spPr>
          <a:xfrm>
            <a:off x="187929" y="250678"/>
            <a:ext cx="11659515" cy="1110984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hu-HU" sz="22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ESG 1.1:</a:t>
            </a:r>
            <a:r>
              <a:rPr lang="hu-HU" sz="2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hu-HU" sz="2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HEIs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 have  a 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  for  </a:t>
            </a:r>
            <a:r>
              <a:rPr lang="hu-HU" sz="2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 is  made 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forms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of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strategic management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stakeholders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should develop and 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</a:t>
            </a:r>
            <a:r>
              <a:rPr lang="hu-HU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(…)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 involving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external 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stakeholders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u-HU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algn="just"/>
            <a:endParaRPr lang="hu-HU" b="1" dirty="0">
              <a:solidFill>
                <a:srgbClr val="FF5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hu-HU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zöveg helye 1"/>
          <p:cNvSpPr txBox="1">
            <a:spLocks/>
          </p:cNvSpPr>
          <p:nvPr/>
        </p:nvSpPr>
        <p:spPr>
          <a:xfrm>
            <a:off x="187929" y="2496922"/>
            <a:ext cx="11659515" cy="114742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400" kern="1200">
                <a:solidFill>
                  <a:srgbClr val="393F4F"/>
                </a:solidFill>
                <a:latin typeface="Gotham Book" pitchFamily="50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hu-HU" sz="35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ESG 1.3:</a:t>
            </a:r>
            <a:r>
              <a:rPr lang="hu-HU" sz="35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„</a:t>
            </a:r>
            <a:r>
              <a:rPr lang="hu-HU" sz="35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HEIs</a:t>
            </a:r>
            <a:r>
              <a:rPr lang="hu-HU" sz="35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5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</a:t>
            </a:r>
            <a:r>
              <a:rPr lang="en-US" sz="3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that the </a:t>
            </a:r>
            <a:r>
              <a:rPr lang="en-US" sz="35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programmes</a:t>
            </a:r>
            <a:r>
              <a:rPr lang="en-US" sz="3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are delivered in a way that </a:t>
            </a:r>
            <a:br>
              <a:rPr lang="en-US" sz="3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encourages students to take an </a:t>
            </a:r>
            <a:r>
              <a:rPr lang="en-US" sz="3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 role </a:t>
            </a:r>
            <a:r>
              <a:rPr lang="en-US" sz="3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creating the </a:t>
            </a:r>
            <a:r>
              <a:rPr lang="en-US" sz="3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process, and that the </a:t>
            </a:r>
            <a:br>
              <a:rPr lang="en-US" sz="3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assessment of students reflects this approach.</a:t>
            </a:r>
            <a:r>
              <a:rPr lang="en-US" sz="3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algn="just"/>
            <a:endParaRPr lang="hu-HU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hu-HU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zöveg helye 1"/>
          <p:cNvSpPr txBox="1">
            <a:spLocks/>
          </p:cNvSpPr>
          <p:nvPr/>
        </p:nvSpPr>
        <p:spPr>
          <a:xfrm>
            <a:off x="187929" y="4779609"/>
            <a:ext cx="10208401" cy="921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400" kern="1200">
                <a:solidFill>
                  <a:srgbClr val="393F4F"/>
                </a:solidFill>
                <a:latin typeface="Gotham Book" pitchFamily="50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hu-HU" sz="22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ESG 1.6:</a:t>
            </a:r>
            <a:r>
              <a:rPr lang="hu-HU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„</a:t>
            </a:r>
            <a:r>
              <a:rPr lang="hu-HU" sz="2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HEIs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have </a:t>
            </a:r>
            <a:r>
              <a:rPr lang="hu-HU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(…) 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adequate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readily accessible learning resources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student support 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provided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u-HU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hu-HU" sz="22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hu-HU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zöveg helye 1"/>
          <p:cNvSpPr txBox="1">
            <a:spLocks/>
          </p:cNvSpPr>
          <p:nvPr/>
        </p:nvSpPr>
        <p:spPr>
          <a:xfrm>
            <a:off x="187926" y="1293914"/>
            <a:ext cx="11659515" cy="11109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400" kern="1200">
                <a:solidFill>
                  <a:srgbClr val="393F4F"/>
                </a:solidFill>
                <a:latin typeface="Gotham Book" pitchFamily="50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en-US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E-learning </a:t>
            </a:r>
            <a:r>
              <a:rPr lang="en-US" sz="1900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1900" b="1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of the overall strategy</a:t>
            </a:r>
            <a:r>
              <a:rPr lang="en-US" sz="1900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900" dirty="0" err="1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hu-H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900" dirty="0" err="1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lang="hu-H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900" dirty="0" err="1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hu-H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 policy</a:t>
            </a:r>
            <a:r>
              <a:rPr lang="hu-H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 algn="just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hu-H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HEI </a:t>
            </a:r>
            <a:r>
              <a:rPr lang="en-US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uses policy </a:t>
            </a:r>
            <a:r>
              <a:rPr lang="en-US" sz="1900" b="1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framework and governance structure </a:t>
            </a:r>
            <a:r>
              <a:rPr lang="en-US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hu-HU" sz="1900" b="1" dirty="0" err="1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adopting</a:t>
            </a:r>
            <a:r>
              <a:rPr lang="en-US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b="1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</a:t>
            </a:r>
            <a:r>
              <a:rPr lang="en-US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technologies </a:t>
            </a:r>
            <a:r>
              <a:rPr lang="en-US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ensure the expected quality of e-learning provision </a:t>
            </a:r>
            <a:endParaRPr lang="hu-HU" sz="1900" dirty="0">
              <a:solidFill>
                <a:srgbClr val="FF5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zöveg helye 1"/>
          <p:cNvSpPr txBox="1">
            <a:spLocks/>
          </p:cNvSpPr>
          <p:nvPr/>
        </p:nvSpPr>
        <p:spPr>
          <a:xfrm>
            <a:off x="187925" y="3563967"/>
            <a:ext cx="11659515" cy="1287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400" kern="1200">
                <a:solidFill>
                  <a:srgbClr val="393F4F"/>
                </a:solidFill>
                <a:latin typeface="Gotham Book" pitchFamily="50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hu-H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AU" sz="1900" dirty="0" err="1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echnical</a:t>
            </a:r>
            <a:r>
              <a:rPr lang="en-A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infrastructure is aligned with the teaching methodology</a:t>
            </a:r>
            <a:endParaRPr lang="hu-HU" sz="1900" b="1" dirty="0" smtClean="0">
              <a:solidFill>
                <a:srgbClr val="FF5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hu-H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AU" sz="1900" dirty="0" err="1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taff</a:t>
            </a:r>
            <a:r>
              <a:rPr lang="en-A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need</a:t>
            </a:r>
            <a:r>
              <a:rPr lang="hu-H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A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trained to be able to provide contents</a:t>
            </a:r>
            <a:r>
              <a:rPr lang="en-A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assignments etc.</a:t>
            </a:r>
          </a:p>
          <a:p>
            <a:pPr marL="342900" indent="-342900" algn="just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en-AU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Appropriate </a:t>
            </a:r>
            <a:r>
              <a:rPr lang="en-GB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</a:t>
            </a:r>
            <a:r>
              <a:rPr lang="hu-HU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AU" sz="1900" b="1" dirty="0" err="1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</a:t>
            </a:r>
            <a:r>
              <a:rPr lang="en-AU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hu-HU" sz="1900" dirty="0" smtClean="0">
              <a:solidFill>
                <a:srgbClr val="FF5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endParaRPr lang="en-US" sz="1900" dirty="0">
              <a:solidFill>
                <a:srgbClr val="FF5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Szöveg helye 1"/>
          <p:cNvSpPr txBox="1">
            <a:spLocks/>
          </p:cNvSpPr>
          <p:nvPr/>
        </p:nvSpPr>
        <p:spPr>
          <a:xfrm>
            <a:off x="187926" y="5570616"/>
            <a:ext cx="11659515" cy="1287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400" kern="1200">
                <a:solidFill>
                  <a:srgbClr val="393F4F"/>
                </a:solidFill>
                <a:latin typeface="Gotham Book" pitchFamily="50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ontserrat" pitchFamily="50" charset="-18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en-US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HEIs should </a:t>
            </a:r>
            <a:r>
              <a:rPr lang="en-US" sz="1900" b="1" dirty="0" err="1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</a:t>
            </a:r>
            <a:r>
              <a:rPr lang="hu-HU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the learner profile of e-learning students</a:t>
            </a:r>
          </a:p>
          <a:p>
            <a:pPr marL="342900" indent="-342900" algn="just">
              <a:lnSpc>
                <a:spcPct val="120000"/>
              </a:lnSpc>
              <a:spcBef>
                <a:spcPts val="500"/>
              </a:spcBef>
              <a:buFontTx/>
              <a:buChar char="-"/>
            </a:pPr>
            <a:r>
              <a:rPr lang="en-US" sz="1900" b="1" dirty="0" err="1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</a:t>
            </a:r>
            <a:r>
              <a:rPr lang="hu-HU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900" b="1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library resources</a:t>
            </a:r>
            <a:r>
              <a:rPr lang="en-US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labs</a:t>
            </a:r>
          </a:p>
          <a:p>
            <a:pPr algn="just">
              <a:lnSpc>
                <a:spcPct val="120000"/>
              </a:lnSpc>
              <a:spcBef>
                <a:spcPts val="500"/>
              </a:spcBef>
            </a:pPr>
            <a:r>
              <a:rPr lang="en-AU" sz="1900" dirty="0" smtClean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AU" sz="19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9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included</a:t>
            </a:r>
            <a:r>
              <a:rPr lang="hu-HU" sz="19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AU" sz="19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MAB Standard</a:t>
            </a:r>
            <a:r>
              <a:rPr lang="hu-HU" sz="19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AU" sz="19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see at IA Guide, II.6. question 13.)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endParaRPr lang="hu-HU" sz="1900" dirty="0" smtClean="0">
              <a:solidFill>
                <a:srgbClr val="FF5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endParaRPr lang="en-US" sz="1900" dirty="0">
              <a:solidFill>
                <a:srgbClr val="FF5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87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3"/>
          </p:nvPr>
        </p:nvSpPr>
        <p:spPr>
          <a:xfrm>
            <a:off x="165182" y="782424"/>
            <a:ext cx="11476921" cy="3416453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ENQA -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Considerations for QA of E-learning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Provision</a:t>
            </a:r>
            <a:endParaRPr lang="hu-H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500"/>
              </a:spcBef>
            </a:pP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https://www.enqa.eu/publications/considerations-for-qa-of-e-learning-provision/</a:t>
            </a:r>
            <a:endParaRPr lang="hu-H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Tesla Project (Enhancing Trust in E-Assessment) </a:t>
            </a:r>
          </a:p>
          <a:p>
            <a:pPr algn="just">
              <a:spcBef>
                <a:spcPts val="500"/>
              </a:spcBef>
            </a:pP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</a:t>
            </a:r>
            <a:r>
              <a:rPr lang="hu-HU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://tesla-project-eu.azurewebsites.net/work-package/wp4</a:t>
            </a: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endParaRPr lang="hu-H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EUA - DIGI-HE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Survey report</a:t>
            </a:r>
          </a:p>
          <a:p>
            <a:pPr algn="just">
              <a:spcBef>
                <a:spcPts val="500"/>
              </a:spcBef>
            </a:pP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hu-HU" b="1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</a:t>
            </a: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eua.eu/downloads/publications/digihe%20new%20version.pdf</a:t>
            </a:r>
            <a:r>
              <a:rPr lang="hu-H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spcBef>
                <a:spcPts val="800"/>
              </a:spcBef>
            </a:pPr>
            <a:endParaRPr lang="hu-H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500"/>
              </a:spcBef>
            </a:pPr>
            <a:endParaRPr lang="hu-H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500"/>
              </a:spcBef>
            </a:pPr>
            <a:endParaRPr lang="hu-H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hu-H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374893" y="0"/>
            <a:ext cx="9006653" cy="78242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Documents, projects for reference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01938" y="1564848"/>
            <a:ext cx="2364372" cy="1355103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914" y="3228701"/>
            <a:ext cx="717232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0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0" y="2139471"/>
            <a:ext cx="3582186" cy="27583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Working </a:t>
            </a:r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Group</a:t>
            </a:r>
            <a:r>
              <a:rPr lang="hu-HU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on</a:t>
            </a:r>
            <a:r>
              <a:rPr lang="hu-HU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QF &amp;</a:t>
            </a:r>
            <a:r>
              <a:rPr lang="en-US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ECTS</a:t>
            </a:r>
            <a:endParaRPr lang="hu-HU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Recognition</a:t>
            </a:r>
            <a:endParaRPr lang="hu-HU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hu-HU" sz="3400" b="1" dirty="0" smtClean="0">
                <a:solidFill>
                  <a:srgbClr val="EACB5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</a:t>
            </a:r>
            <a:endParaRPr lang="hu-HU" sz="3400" b="1" dirty="0">
              <a:solidFill>
                <a:srgbClr val="EACB5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u-HU" sz="3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2400" dirty="0"/>
          </a:p>
          <a:p>
            <a:endParaRPr lang="hu-HU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6565" y="96768"/>
            <a:ext cx="4346897" cy="621683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8173462" y="1385740"/>
            <a:ext cx="3694884" cy="326257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600" b="1" u="sng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MAB’s role</a:t>
            </a:r>
            <a:r>
              <a:rPr lang="hu-HU" sz="3600" b="1" u="sng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3600" b="1" u="sng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33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Dissemination</a:t>
            </a:r>
          </a:p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Workshop</a:t>
            </a:r>
          </a:p>
          <a:p>
            <a:pPr marL="1028700" lvl="1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Publishing studies in HAR</a:t>
            </a:r>
            <a:endParaRPr lang="hu-HU" sz="33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3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en-US" sz="33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 </a:t>
            </a:r>
            <a:r>
              <a:rPr lang="en-US" sz="33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Review of procedures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Institutional accreditation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Ex post evaluation      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 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682" y="0"/>
            <a:ext cx="2077202" cy="2286597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7920" y="5988193"/>
            <a:ext cx="4315542" cy="6618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Szövegdoboz 2"/>
          <p:cNvSpPr txBox="1"/>
          <p:nvPr/>
        </p:nvSpPr>
        <p:spPr>
          <a:xfrm>
            <a:off x="0" y="4845377"/>
            <a:ext cx="3857921" cy="1804672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wrap="square" lIns="91440" tIns="45720" rIns="91440" bIns="45720" rtlCol="0" anchor="b">
            <a:normAutofit fontScale="47500" lnSpcReduction="20000"/>
          </a:bodyPr>
          <a:lstStyle/>
          <a:p>
            <a:pPr algn="just"/>
            <a:r>
              <a:rPr lang="en-US" sz="3600" b="1" dirty="0"/>
              <a:t>OECD (2021</a:t>
            </a:r>
            <a:r>
              <a:rPr lang="en-US" sz="3600" b="1" dirty="0" smtClean="0"/>
              <a:t>)</a:t>
            </a:r>
            <a:r>
              <a:rPr lang="en-US" sz="3600" dirty="0" smtClean="0"/>
              <a:t> </a:t>
            </a:r>
            <a:r>
              <a:rPr lang="en-US" sz="3600" dirty="0"/>
              <a:t>"Quality and value of micro-credentials in higher education: Preparing for the future", </a:t>
            </a:r>
            <a:r>
              <a:rPr lang="en-US" sz="3600" i="1" dirty="0"/>
              <a:t>OECD Education Policy </a:t>
            </a:r>
            <a:r>
              <a:rPr lang="en-US" sz="3600" i="1" dirty="0" smtClean="0"/>
              <a:t>Perspectives</a:t>
            </a:r>
            <a:r>
              <a:rPr lang="hu-HU" sz="3600" dirty="0"/>
              <a:t> </a:t>
            </a:r>
            <a:r>
              <a:rPr lang="en-US" sz="3600" dirty="0" smtClean="0">
                <a:hlinkClick r:id="rId5"/>
              </a:rPr>
              <a:t>https</a:t>
            </a:r>
            <a:r>
              <a:rPr lang="en-US" sz="3600" dirty="0">
                <a:hlinkClick r:id="rId5"/>
              </a:rPr>
              <a:t>://</a:t>
            </a:r>
            <a:r>
              <a:rPr lang="en-US" sz="3600" dirty="0" smtClean="0">
                <a:hlinkClick r:id="rId5"/>
              </a:rPr>
              <a:t>doi.org/10.1787/9c4ad26d-en</a:t>
            </a:r>
            <a:r>
              <a:rPr lang="en-US" sz="3600" dirty="0" smtClean="0"/>
              <a:t> </a:t>
            </a:r>
            <a:endParaRPr lang="hu-HU" sz="3600" b="1" dirty="0">
              <a:solidFill>
                <a:schemeClr val="bg1"/>
              </a:solidFill>
              <a:latin typeface="Gotham Bol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01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480767" y="2450969"/>
            <a:ext cx="11236751" cy="1319753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/>
            <a:endParaRPr lang="hu-HU" sz="3600" b="1" dirty="0">
              <a:solidFill>
                <a:schemeClr val="bg1"/>
              </a:solidFill>
              <a:latin typeface="Gotham Bold" pitchFamily="50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964132" cy="6858000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369565" y="4323521"/>
            <a:ext cx="10233975" cy="142683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 fontScale="92500" lnSpcReduction="20000"/>
          </a:bodyPr>
          <a:lstStyle/>
          <a:p>
            <a:pPr algn="ctr"/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„The future of HE will be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(mostly) </a:t>
            </a:r>
            <a:r>
              <a:rPr lang="en-US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digital or not at all”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0" y="0"/>
            <a:ext cx="3309730" cy="1162878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Importance: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248630" y="1715677"/>
            <a:ext cx="10475843" cy="282886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 lnSpcReduction="10000"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50 % </a:t>
            </a: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of adult learning happens through non-formal education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9 % </a:t>
            </a: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of 25–64 year olds participate in some form of (mostly tertiary) formal education</a:t>
            </a:r>
          </a:p>
          <a:p>
            <a:pPr algn="ct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(Eurostat, 2020)</a:t>
            </a:r>
          </a:p>
          <a:p>
            <a:endParaRPr lang="hu-HU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941922" y="2677212"/>
            <a:ext cx="8248454" cy="95210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Thank you for your attention!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4970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B">
  <a:themeElements>
    <a:clrScheme name="MAB">
      <a:dk1>
        <a:srgbClr val="2A2F3B"/>
      </a:dk1>
      <a:lt1>
        <a:sysClr val="window" lastClr="FFFFFF"/>
      </a:lt1>
      <a:dk2>
        <a:srgbClr val="2A2F3B"/>
      </a:dk2>
      <a:lt2>
        <a:srgbClr val="FFFFFF"/>
      </a:lt2>
      <a:accent1>
        <a:srgbClr val="393F4F"/>
      </a:accent1>
      <a:accent2>
        <a:srgbClr val="697D9B"/>
      </a:accent2>
      <a:accent3>
        <a:srgbClr val="DDB265"/>
      </a:accent3>
      <a:accent4>
        <a:srgbClr val="697D9B"/>
      </a:accent4>
      <a:accent5>
        <a:srgbClr val="DDB265"/>
      </a:accent5>
      <a:accent6>
        <a:srgbClr val="2A2F3B"/>
      </a:accent6>
      <a:hlink>
        <a:srgbClr val="DDB265"/>
      </a:hlink>
      <a:folHlink>
        <a:srgbClr val="697D9B"/>
      </a:folHlink>
    </a:clrScheme>
    <a:fontScheme name="MAB">
      <a:majorFont>
        <a:latin typeface="Playfair Display"/>
        <a:ea typeface=""/>
        <a:cs typeface=""/>
      </a:majorFont>
      <a:minorFont>
        <a:latin typeface="Montserrat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ctr">
          <a:defRPr sz="3600" b="1" dirty="0">
            <a:solidFill>
              <a:schemeClr val="bg1"/>
            </a:solidFill>
            <a:latin typeface="Gotham Bold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emutató1" id="{9582EAD2-6053-425C-B286-A0F384842010}" vid="{BD62A873-7736-49DC-BC04-2E1800FD6122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1B7BAE2063BBBA498E7FA3450EDCBBE9" ma:contentTypeVersion="13" ma:contentTypeDescription="Új dokumentum létrehozása." ma:contentTypeScope="" ma:versionID="6fdf1673832a8986d7067f53bb1384e7">
  <xsd:schema xmlns:xsd="http://www.w3.org/2001/XMLSchema" xmlns:xs="http://www.w3.org/2001/XMLSchema" xmlns:p="http://schemas.microsoft.com/office/2006/metadata/properties" xmlns:ns2="43609c44-1a02-4315-af35-9867413b06e4" xmlns:ns3="1f4c7420-ec40-4a44-a15c-6f52e457a8f5" targetNamespace="http://schemas.microsoft.com/office/2006/metadata/properties" ma:root="true" ma:fieldsID="f5799337d48ca564f3dfd4bf4ab36174" ns2:_="" ns3:_="">
    <xsd:import namespace="43609c44-1a02-4315-af35-9867413b06e4"/>
    <xsd:import namespace="1f4c7420-ec40-4a44-a15c-6f52e457a8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09c44-1a02-4315-af35-9867413b06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4c7420-ec40-4a44-a15c-6f52e457a8f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CD4AF5-BAA0-4C4F-AF18-B8171B123606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1f4c7420-ec40-4a44-a15c-6f52e457a8f5"/>
    <ds:schemaRef ds:uri="http://purl.org/dc/terms/"/>
    <ds:schemaRef ds:uri="http://purl.org/dc/dcmitype/"/>
    <ds:schemaRef ds:uri="http://schemas.microsoft.com/office/infopath/2007/PartnerControls"/>
    <ds:schemaRef ds:uri="43609c44-1a02-4315-af35-9867413b06e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821E6DF-B3B2-48C9-A046-C9D3BF0A1F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C48527-33E3-4832-9D1F-62388739C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609c44-1a02-4315-af35-9867413b06e4"/>
    <ds:schemaRef ds:uri="1f4c7420-ec40-4a44-a15c-6f52e457a8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MAB</Template>
  <TotalTime>1802</TotalTime>
  <Words>359</Words>
  <Application>Microsoft Office PowerPoint</Application>
  <PresentationFormat>Szélesvásznú</PresentationFormat>
  <Paragraphs>49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5" baseType="lpstr">
      <vt:lpstr>Arial</vt:lpstr>
      <vt:lpstr>Calibri</vt:lpstr>
      <vt:lpstr>Gotham Bold</vt:lpstr>
      <vt:lpstr>Gotham Book</vt:lpstr>
      <vt:lpstr>Montserrat</vt:lpstr>
      <vt:lpstr>Playfair Display</vt:lpstr>
      <vt:lpstr>Wingdings</vt:lpstr>
      <vt:lpstr>MAB</vt:lpstr>
      <vt:lpstr>Ensuring the quality of digital HE (in Hungary) – a QA agency’s perspective – </vt:lpstr>
      <vt:lpstr>PowerPoint bemutató</vt:lpstr>
      <vt:lpstr>PowerPoint bemutató</vt:lpstr>
      <vt:lpstr>Documents, projects for reference</vt:lpstr>
      <vt:lpstr>PowerPoint bemutató</vt:lpstr>
      <vt:lpstr>PowerPoint bemutató</vt:lpstr>
      <vt:lpstr>Thank you for your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Budai Márton</dc:creator>
  <cp:lastModifiedBy>Lőrincz  Márton Antal</cp:lastModifiedBy>
  <cp:revision>51</cp:revision>
  <dcterms:created xsi:type="dcterms:W3CDTF">2018-11-21T14:57:20Z</dcterms:created>
  <dcterms:modified xsi:type="dcterms:W3CDTF">2021-11-25T10:35:46Z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0x0101001B7BAE2063BBBA498E7FA3450EDCBBE9</vt:lpwstr>
  </property>
</Properties>
</file>